
<file path=[Content_Types].xml><?xml version="1.0" encoding="utf-8"?>
<Types xmlns="http://schemas.openxmlformats.org/package/2006/content-types">
  <Default Extension="xml" ContentType="application/xml"/>
  <Default Extension="wmf" ContentType="image/x-wmf"/>
  <Default Extension="jpeg" ContentType="image/jpeg"/>
  <Default Extension="rels" ContentType="application/vnd.openxmlformats-package.relationships+xml"/>
  <Default Extension="emf" ContentType="image/x-emf"/>
  <Default Extension="mp4" ContentType="video/unknown"/>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2"/>
  </p:notesMasterIdLst>
  <p:sldIdLst>
    <p:sldId id="319" r:id="rId2"/>
    <p:sldId id="275" r:id="rId3"/>
    <p:sldId id="282" r:id="rId4"/>
    <p:sldId id="283" r:id="rId5"/>
    <p:sldId id="284" r:id="rId6"/>
    <p:sldId id="285" r:id="rId7"/>
    <p:sldId id="286" r:id="rId8"/>
    <p:sldId id="287" r:id="rId9"/>
    <p:sldId id="288" r:id="rId10"/>
    <p:sldId id="291" r:id="rId11"/>
    <p:sldId id="276" r:id="rId12"/>
    <p:sldId id="277" r:id="rId13"/>
    <p:sldId id="278" r:id="rId14"/>
    <p:sldId id="279" r:id="rId15"/>
    <p:sldId id="280" r:id="rId16"/>
    <p:sldId id="281" r:id="rId17"/>
    <p:sldId id="292" r:id="rId18"/>
    <p:sldId id="293" r:id="rId19"/>
    <p:sldId id="294" r:id="rId20"/>
    <p:sldId id="299" r:id="rId21"/>
    <p:sldId id="298" r:id="rId22"/>
    <p:sldId id="295" r:id="rId23"/>
    <p:sldId id="296" r:id="rId24"/>
    <p:sldId id="297" r:id="rId25"/>
    <p:sldId id="300" r:id="rId26"/>
    <p:sldId id="301" r:id="rId27"/>
    <p:sldId id="302" r:id="rId28"/>
    <p:sldId id="303" r:id="rId29"/>
    <p:sldId id="304" r:id="rId30"/>
    <p:sldId id="305" r:id="rId31"/>
    <p:sldId id="306" r:id="rId32"/>
    <p:sldId id="307" r:id="rId33"/>
    <p:sldId id="308" r:id="rId34"/>
    <p:sldId id="309" r:id="rId35"/>
    <p:sldId id="310" r:id="rId36"/>
    <p:sldId id="256" r:id="rId37"/>
    <p:sldId id="257" r:id="rId38"/>
    <p:sldId id="258" r:id="rId39"/>
    <p:sldId id="259" r:id="rId40"/>
    <p:sldId id="260" r:id="rId41"/>
    <p:sldId id="261" r:id="rId42"/>
    <p:sldId id="263" r:id="rId43"/>
    <p:sldId id="266" r:id="rId44"/>
    <p:sldId id="267" r:id="rId45"/>
    <p:sldId id="268" r:id="rId46"/>
    <p:sldId id="320" r:id="rId47"/>
    <p:sldId id="269" r:id="rId48"/>
    <p:sldId id="270" r:id="rId49"/>
    <p:sldId id="271" r:id="rId50"/>
    <p:sldId id="272" r:id="rId51"/>
    <p:sldId id="273" r:id="rId52"/>
    <p:sldId id="274" r:id="rId53"/>
    <p:sldId id="318" r:id="rId54"/>
    <p:sldId id="311" r:id="rId55"/>
    <p:sldId id="312" r:id="rId56"/>
    <p:sldId id="313" r:id="rId57"/>
    <p:sldId id="314" r:id="rId58"/>
    <p:sldId id="315" r:id="rId59"/>
    <p:sldId id="316" r:id="rId60"/>
    <p:sldId id="317" r:id="rId6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5620"/>
    <p:restoredTop sz="94660"/>
  </p:normalViewPr>
  <p:slideViewPr>
    <p:cSldViewPr snapToGrid="0" snapToObjects="1">
      <p:cViewPr varScale="1">
        <p:scale>
          <a:sx n="139" d="100"/>
          <a:sy n="139" d="100"/>
        </p:scale>
        <p:origin x="-576" y="-104"/>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printerSettings" Target="printerSettings/printerSettings1.bin"/><Relationship Id="rId64" Type="http://schemas.openxmlformats.org/officeDocument/2006/relationships/presProps" Target="presProps.xml"/><Relationship Id="rId65" Type="http://schemas.openxmlformats.org/officeDocument/2006/relationships/viewProps" Target="viewProps.xml"/><Relationship Id="rId66" Type="http://schemas.openxmlformats.org/officeDocument/2006/relationships/theme" Target="theme/theme1.xml"/><Relationship Id="rId67" Type="http://schemas.openxmlformats.org/officeDocument/2006/relationships/tableStyles" Target="tableStyle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notesMaster" Target="notesMasters/notesMaster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40BF1D5-8EF0-874F-AC6D-A7671D47C115}" type="datetimeFigureOut">
              <a:rPr lang="en-US" smtClean="0"/>
              <a:t>12/6/17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B73DF2F-A5AE-8844-A745-A7FD3111D5BB}" type="slidenum">
              <a:rPr lang="en-US" smtClean="0"/>
              <a:t>‹#›</a:t>
            </a:fld>
            <a:endParaRPr lang="en-US"/>
          </a:p>
        </p:txBody>
      </p:sp>
    </p:spTree>
    <p:extLst>
      <p:ext uri="{BB962C8B-B14F-4D97-AF65-F5344CB8AC3E}">
        <p14:creationId xmlns:p14="http://schemas.microsoft.com/office/powerpoint/2010/main" val="2667172323"/>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7"/>
          <p:cNvSpPr>
            <a:spLocks noGrp="1" noChangeArrowheads="1"/>
          </p:cNvSpPr>
          <p:nvPr>
            <p:ph type="sldNum"/>
          </p:nvPr>
        </p:nvSpPr>
        <p:spPr>
          <a:ln/>
        </p:spPr>
        <p:txBody>
          <a:bodyPr/>
          <a:lstStyle/>
          <a:p>
            <a:fld id="{9A45EB41-5E5D-C445-8C9D-6E742B3BFFED}" type="slidenum">
              <a:rPr lang="en-US"/>
              <a:pPr/>
              <a:t>3</a:t>
            </a:fld>
            <a:endParaRPr lang="en-US"/>
          </a:p>
        </p:txBody>
      </p:sp>
      <p:sp>
        <p:nvSpPr>
          <p:cNvPr id="21505" name="Text Box 1"/>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1506" name="Text Box 2"/>
          <p:cNvSpPr txBox="1">
            <a:spLocks noChangeArrowheads="1"/>
          </p:cNvSpPr>
          <p:nvPr>
            <p:ph type="body"/>
          </p:nvPr>
        </p:nvSpPr>
        <p:spPr bwMode="auto">
          <a:xfrm>
            <a:off x="685800" y="4343400"/>
            <a:ext cx="5486400" cy="420846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686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lvl="1"/>
            <a:r>
              <a:rPr lang="en-US">
                <a:latin typeface="Calibri" charset="0"/>
                <a:ea typeface="MS PGothic" charset="0"/>
              </a:rPr>
              <a:t>The initial form of the Internet was a single, wide area or backbone network (the Internet equivalent of a long-distance provider) that was operated by the U.S. government. </a:t>
            </a:r>
          </a:p>
          <a:p>
            <a:pPr lvl="1"/>
            <a:endParaRPr lang="en-US">
              <a:latin typeface="Calibri" charset="0"/>
              <a:ea typeface="MS PGothic" charset="0"/>
            </a:endParaRPr>
          </a:p>
          <a:p>
            <a:pPr lvl="1"/>
            <a:r>
              <a:rPr lang="en-US">
                <a:latin typeface="Calibri" charset="0"/>
                <a:ea typeface="MS PGothic" charset="0"/>
              </a:rPr>
              <a:t>Smaller, regional networks connected to this network forming a simple hierarchical structure. </a:t>
            </a:r>
          </a:p>
          <a:p>
            <a:pPr lvl="1"/>
            <a:endParaRPr lang="en-US">
              <a:latin typeface="Calibri" charset="0"/>
              <a:ea typeface="MS PGothic" charset="0"/>
            </a:endParaRPr>
          </a:p>
          <a:p>
            <a:pPr lvl="1"/>
            <a:r>
              <a:rPr lang="en-US">
                <a:latin typeface="Calibri" charset="0"/>
                <a:ea typeface="MS PGothic" charset="0"/>
              </a:rPr>
              <a:t>Traffic from one part of the Internet to another was handed off to this backbone network, which carried it to the destination network. </a:t>
            </a:r>
          </a:p>
          <a:p>
            <a:pPr marL="1074666" lvl="2" indent="-169684">
              <a:buFontTx/>
              <a:buChar char="•"/>
            </a:pPr>
            <a:r>
              <a:rPr lang="en-US">
                <a:latin typeface="Calibri" charset="0"/>
                <a:ea typeface="MS PGothic" charset="0"/>
              </a:rPr>
              <a:t>For many years, the technical requirements on the routing protocol providing this function were simple, and there was no need to deal with business issues. </a:t>
            </a:r>
          </a:p>
          <a:p>
            <a:endParaRPr lang="en-US">
              <a:latin typeface="Calibri" charset="0"/>
              <a:ea typeface="MS PGothic" charset="0"/>
            </a:endParaRPr>
          </a:p>
        </p:txBody>
      </p:sp>
      <p:sp>
        <p:nvSpPr>
          <p:cNvPr id="3686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MS PGothic" charset="0"/>
                <a:cs typeface="MS PGothic" charset="0"/>
              </a:defRPr>
            </a:lvl1pPr>
            <a:lvl2pPr marL="735298" indent="-282807">
              <a:defRPr sz="2400">
                <a:solidFill>
                  <a:schemeClr val="tx1"/>
                </a:solidFill>
                <a:latin typeface="Arial" charset="0"/>
                <a:ea typeface="MS PGothic" charset="0"/>
                <a:cs typeface="MS PGothic" charset="0"/>
              </a:defRPr>
            </a:lvl2pPr>
            <a:lvl3pPr marL="1131227" indent="-226245">
              <a:defRPr sz="2400">
                <a:solidFill>
                  <a:schemeClr val="tx1"/>
                </a:solidFill>
                <a:latin typeface="Arial" charset="0"/>
                <a:ea typeface="MS PGothic" charset="0"/>
                <a:cs typeface="MS PGothic" charset="0"/>
              </a:defRPr>
            </a:lvl3pPr>
            <a:lvl4pPr marL="1583718" indent="-226245">
              <a:defRPr sz="2400">
                <a:solidFill>
                  <a:schemeClr val="tx1"/>
                </a:solidFill>
                <a:latin typeface="Arial" charset="0"/>
                <a:ea typeface="MS PGothic" charset="0"/>
                <a:cs typeface="MS PGothic" charset="0"/>
              </a:defRPr>
            </a:lvl4pPr>
            <a:lvl5pPr marL="2036209" indent="-226245">
              <a:defRPr sz="2400">
                <a:solidFill>
                  <a:schemeClr val="tx1"/>
                </a:solidFill>
                <a:latin typeface="Arial" charset="0"/>
                <a:ea typeface="MS PGothic" charset="0"/>
                <a:cs typeface="MS PGothic" charset="0"/>
              </a:defRPr>
            </a:lvl5pPr>
            <a:lvl6pPr marL="2488700" indent="-226245" eaLnBrk="0" fontAlgn="base" hangingPunct="0">
              <a:spcBef>
                <a:spcPct val="0"/>
              </a:spcBef>
              <a:spcAft>
                <a:spcPct val="0"/>
              </a:spcAft>
              <a:defRPr sz="2400">
                <a:solidFill>
                  <a:schemeClr val="tx1"/>
                </a:solidFill>
                <a:latin typeface="Arial" charset="0"/>
                <a:ea typeface="MS PGothic" charset="0"/>
                <a:cs typeface="MS PGothic" charset="0"/>
              </a:defRPr>
            </a:lvl6pPr>
            <a:lvl7pPr marL="2941190" indent="-226245" eaLnBrk="0" fontAlgn="base" hangingPunct="0">
              <a:spcBef>
                <a:spcPct val="0"/>
              </a:spcBef>
              <a:spcAft>
                <a:spcPct val="0"/>
              </a:spcAft>
              <a:defRPr sz="2400">
                <a:solidFill>
                  <a:schemeClr val="tx1"/>
                </a:solidFill>
                <a:latin typeface="Arial" charset="0"/>
                <a:ea typeface="MS PGothic" charset="0"/>
                <a:cs typeface="MS PGothic" charset="0"/>
              </a:defRPr>
            </a:lvl7pPr>
            <a:lvl8pPr marL="3393681" indent="-226245" eaLnBrk="0" fontAlgn="base" hangingPunct="0">
              <a:spcBef>
                <a:spcPct val="0"/>
              </a:spcBef>
              <a:spcAft>
                <a:spcPct val="0"/>
              </a:spcAft>
              <a:defRPr sz="2400">
                <a:solidFill>
                  <a:schemeClr val="tx1"/>
                </a:solidFill>
                <a:latin typeface="Arial" charset="0"/>
                <a:ea typeface="MS PGothic" charset="0"/>
                <a:cs typeface="MS PGothic" charset="0"/>
              </a:defRPr>
            </a:lvl8pPr>
            <a:lvl9pPr marL="3846172" indent="-226245" eaLnBrk="0" fontAlgn="base" hangingPunct="0">
              <a:spcBef>
                <a:spcPct val="0"/>
              </a:spcBef>
              <a:spcAft>
                <a:spcPct val="0"/>
              </a:spcAft>
              <a:defRPr sz="2400">
                <a:solidFill>
                  <a:schemeClr val="tx1"/>
                </a:solidFill>
                <a:latin typeface="Arial" charset="0"/>
                <a:ea typeface="MS PGothic" charset="0"/>
                <a:cs typeface="MS PGothic" charset="0"/>
              </a:defRPr>
            </a:lvl9pPr>
          </a:lstStyle>
          <a:p>
            <a:fld id="{0F6B5BAF-31B3-F943-B87C-26901AFA0994}" type="slidenum">
              <a:rPr lang="en-US" sz="1200">
                <a:latin typeface="Calibri" charset="0"/>
              </a:rPr>
              <a:pPr/>
              <a:t>17</a:t>
            </a:fld>
            <a:endParaRPr lang="en-US" sz="1200">
              <a:latin typeface="Calibri"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89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lvl="1"/>
            <a:r>
              <a:rPr lang="en-US">
                <a:latin typeface="Calibri" charset="0"/>
                <a:ea typeface="MS PGothic" charset="0"/>
              </a:rPr>
              <a:t>As a result of the commercial transition, the routing protocol responsible for maintaining the map of destination networks required improvement.</a:t>
            </a:r>
          </a:p>
          <a:p>
            <a:pPr lvl="1"/>
            <a:endParaRPr lang="en-US">
              <a:latin typeface="Calibri" charset="0"/>
              <a:ea typeface="MS PGothic" charset="0"/>
            </a:endParaRPr>
          </a:p>
          <a:p>
            <a:pPr lvl="1"/>
            <a:r>
              <a:rPr lang="en-US">
                <a:latin typeface="Calibri" charset="0"/>
                <a:ea typeface="MS PGothic" charset="0"/>
              </a:rPr>
              <a:t>A new routing protocol, called Border Gateway Protocol (BGP), was created, allowing for commercial provision of backbone connectivity by multiple parties. </a:t>
            </a:r>
          </a:p>
          <a:p>
            <a:pPr lvl="1"/>
            <a:endParaRPr lang="en-US">
              <a:latin typeface="Calibri" charset="0"/>
              <a:ea typeface="MS PGothic" charset="0"/>
            </a:endParaRPr>
          </a:p>
          <a:p>
            <a:pPr lvl="1"/>
            <a:r>
              <a:rPr lang="en-US">
                <a:latin typeface="Calibri" charset="0"/>
                <a:ea typeface="MS PGothic" charset="0"/>
              </a:rPr>
              <a:t>BGP allowed network operators to manage this more complex and competitive space, and to express at least a limited set of business constraints on routing. </a:t>
            </a:r>
          </a:p>
          <a:p>
            <a:pPr lvl="1"/>
            <a:endParaRPr lang="en-US">
              <a:latin typeface="Calibri" charset="0"/>
              <a:ea typeface="MS PGothic" charset="0"/>
            </a:endParaRPr>
          </a:p>
          <a:p>
            <a:pPr lvl="1"/>
            <a:r>
              <a:rPr lang="en-US">
                <a:latin typeface="Calibri" charset="0"/>
                <a:ea typeface="MS PGothic" charset="0"/>
              </a:rPr>
              <a:t>For example, using BGP a network operator could specify how it preferred traffic flow into and out of its network. At the time of this report, BGP remains the standard routing protocol used to exchange information about IP routing between networks. </a:t>
            </a:r>
          </a:p>
        </p:txBody>
      </p:sp>
      <p:sp>
        <p:nvSpPr>
          <p:cNvPr id="389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MS PGothic" charset="0"/>
                <a:cs typeface="MS PGothic" charset="0"/>
              </a:defRPr>
            </a:lvl1pPr>
            <a:lvl2pPr marL="735298" indent="-282807">
              <a:defRPr sz="2400">
                <a:solidFill>
                  <a:schemeClr val="tx1"/>
                </a:solidFill>
                <a:latin typeface="Arial" charset="0"/>
                <a:ea typeface="MS PGothic" charset="0"/>
                <a:cs typeface="MS PGothic" charset="0"/>
              </a:defRPr>
            </a:lvl2pPr>
            <a:lvl3pPr marL="1131227" indent="-226245">
              <a:defRPr sz="2400">
                <a:solidFill>
                  <a:schemeClr val="tx1"/>
                </a:solidFill>
                <a:latin typeface="Arial" charset="0"/>
                <a:ea typeface="MS PGothic" charset="0"/>
                <a:cs typeface="MS PGothic" charset="0"/>
              </a:defRPr>
            </a:lvl3pPr>
            <a:lvl4pPr marL="1583718" indent="-226245">
              <a:defRPr sz="2400">
                <a:solidFill>
                  <a:schemeClr val="tx1"/>
                </a:solidFill>
                <a:latin typeface="Arial" charset="0"/>
                <a:ea typeface="MS PGothic" charset="0"/>
                <a:cs typeface="MS PGothic" charset="0"/>
              </a:defRPr>
            </a:lvl4pPr>
            <a:lvl5pPr marL="2036209" indent="-226245">
              <a:defRPr sz="2400">
                <a:solidFill>
                  <a:schemeClr val="tx1"/>
                </a:solidFill>
                <a:latin typeface="Arial" charset="0"/>
                <a:ea typeface="MS PGothic" charset="0"/>
                <a:cs typeface="MS PGothic" charset="0"/>
              </a:defRPr>
            </a:lvl5pPr>
            <a:lvl6pPr marL="2488700" indent="-226245" eaLnBrk="0" fontAlgn="base" hangingPunct="0">
              <a:spcBef>
                <a:spcPct val="0"/>
              </a:spcBef>
              <a:spcAft>
                <a:spcPct val="0"/>
              </a:spcAft>
              <a:defRPr sz="2400">
                <a:solidFill>
                  <a:schemeClr val="tx1"/>
                </a:solidFill>
                <a:latin typeface="Arial" charset="0"/>
                <a:ea typeface="MS PGothic" charset="0"/>
                <a:cs typeface="MS PGothic" charset="0"/>
              </a:defRPr>
            </a:lvl6pPr>
            <a:lvl7pPr marL="2941190" indent="-226245" eaLnBrk="0" fontAlgn="base" hangingPunct="0">
              <a:spcBef>
                <a:spcPct val="0"/>
              </a:spcBef>
              <a:spcAft>
                <a:spcPct val="0"/>
              </a:spcAft>
              <a:defRPr sz="2400">
                <a:solidFill>
                  <a:schemeClr val="tx1"/>
                </a:solidFill>
                <a:latin typeface="Arial" charset="0"/>
                <a:ea typeface="MS PGothic" charset="0"/>
                <a:cs typeface="MS PGothic" charset="0"/>
              </a:defRPr>
            </a:lvl7pPr>
            <a:lvl8pPr marL="3393681" indent="-226245" eaLnBrk="0" fontAlgn="base" hangingPunct="0">
              <a:spcBef>
                <a:spcPct val="0"/>
              </a:spcBef>
              <a:spcAft>
                <a:spcPct val="0"/>
              </a:spcAft>
              <a:defRPr sz="2400">
                <a:solidFill>
                  <a:schemeClr val="tx1"/>
                </a:solidFill>
                <a:latin typeface="Arial" charset="0"/>
                <a:ea typeface="MS PGothic" charset="0"/>
                <a:cs typeface="MS PGothic" charset="0"/>
              </a:defRPr>
            </a:lvl8pPr>
            <a:lvl9pPr marL="3846172" indent="-226245" eaLnBrk="0" fontAlgn="base" hangingPunct="0">
              <a:spcBef>
                <a:spcPct val="0"/>
              </a:spcBef>
              <a:spcAft>
                <a:spcPct val="0"/>
              </a:spcAft>
              <a:defRPr sz="2400">
                <a:solidFill>
                  <a:schemeClr val="tx1"/>
                </a:solidFill>
                <a:latin typeface="Arial" charset="0"/>
                <a:ea typeface="MS PGothic" charset="0"/>
                <a:cs typeface="MS PGothic" charset="0"/>
              </a:defRPr>
            </a:lvl9pPr>
          </a:lstStyle>
          <a:p>
            <a:fld id="{0EADFA22-C864-4F43-B10E-E4E9D7064FD5}" type="slidenum">
              <a:rPr lang="en-US" sz="1200">
                <a:latin typeface="Calibri" charset="0"/>
              </a:rPr>
              <a:pPr/>
              <a:t>18</a:t>
            </a:fld>
            <a:endParaRPr lang="en-US" sz="1200">
              <a:latin typeface="Calibri"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4096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MS PGothic" charset="0"/>
              </a:rPr>
              <a:t>The diagram shows the “flatter,” highly interconnected Internet of today. </a:t>
            </a:r>
          </a:p>
        </p:txBody>
      </p:sp>
      <p:sp>
        <p:nvSpPr>
          <p:cNvPr id="4096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MS PGothic" charset="0"/>
                <a:cs typeface="MS PGothic" charset="0"/>
              </a:defRPr>
            </a:lvl1pPr>
            <a:lvl2pPr marL="735298" indent="-282807">
              <a:defRPr sz="2400">
                <a:solidFill>
                  <a:schemeClr val="tx1"/>
                </a:solidFill>
                <a:latin typeface="Arial" charset="0"/>
                <a:ea typeface="MS PGothic" charset="0"/>
                <a:cs typeface="MS PGothic" charset="0"/>
              </a:defRPr>
            </a:lvl2pPr>
            <a:lvl3pPr marL="1131227" indent="-226245">
              <a:defRPr sz="2400">
                <a:solidFill>
                  <a:schemeClr val="tx1"/>
                </a:solidFill>
                <a:latin typeface="Arial" charset="0"/>
                <a:ea typeface="MS PGothic" charset="0"/>
                <a:cs typeface="MS PGothic" charset="0"/>
              </a:defRPr>
            </a:lvl3pPr>
            <a:lvl4pPr marL="1583718" indent="-226245">
              <a:defRPr sz="2400">
                <a:solidFill>
                  <a:schemeClr val="tx1"/>
                </a:solidFill>
                <a:latin typeface="Arial" charset="0"/>
                <a:ea typeface="MS PGothic" charset="0"/>
                <a:cs typeface="MS PGothic" charset="0"/>
              </a:defRPr>
            </a:lvl4pPr>
            <a:lvl5pPr marL="2036209" indent="-226245">
              <a:defRPr sz="2400">
                <a:solidFill>
                  <a:schemeClr val="tx1"/>
                </a:solidFill>
                <a:latin typeface="Arial" charset="0"/>
                <a:ea typeface="MS PGothic" charset="0"/>
                <a:cs typeface="MS PGothic" charset="0"/>
              </a:defRPr>
            </a:lvl5pPr>
            <a:lvl6pPr marL="2488700" indent="-226245" eaLnBrk="0" fontAlgn="base" hangingPunct="0">
              <a:spcBef>
                <a:spcPct val="0"/>
              </a:spcBef>
              <a:spcAft>
                <a:spcPct val="0"/>
              </a:spcAft>
              <a:defRPr sz="2400">
                <a:solidFill>
                  <a:schemeClr val="tx1"/>
                </a:solidFill>
                <a:latin typeface="Arial" charset="0"/>
                <a:ea typeface="MS PGothic" charset="0"/>
                <a:cs typeface="MS PGothic" charset="0"/>
              </a:defRPr>
            </a:lvl6pPr>
            <a:lvl7pPr marL="2941190" indent="-226245" eaLnBrk="0" fontAlgn="base" hangingPunct="0">
              <a:spcBef>
                <a:spcPct val="0"/>
              </a:spcBef>
              <a:spcAft>
                <a:spcPct val="0"/>
              </a:spcAft>
              <a:defRPr sz="2400">
                <a:solidFill>
                  <a:schemeClr val="tx1"/>
                </a:solidFill>
                <a:latin typeface="Arial" charset="0"/>
                <a:ea typeface="MS PGothic" charset="0"/>
                <a:cs typeface="MS PGothic" charset="0"/>
              </a:defRPr>
            </a:lvl7pPr>
            <a:lvl8pPr marL="3393681" indent="-226245" eaLnBrk="0" fontAlgn="base" hangingPunct="0">
              <a:spcBef>
                <a:spcPct val="0"/>
              </a:spcBef>
              <a:spcAft>
                <a:spcPct val="0"/>
              </a:spcAft>
              <a:defRPr sz="2400">
                <a:solidFill>
                  <a:schemeClr val="tx1"/>
                </a:solidFill>
                <a:latin typeface="Arial" charset="0"/>
                <a:ea typeface="MS PGothic" charset="0"/>
                <a:cs typeface="MS PGothic" charset="0"/>
              </a:defRPr>
            </a:lvl8pPr>
            <a:lvl9pPr marL="3846172" indent="-226245" eaLnBrk="0" fontAlgn="base" hangingPunct="0">
              <a:spcBef>
                <a:spcPct val="0"/>
              </a:spcBef>
              <a:spcAft>
                <a:spcPct val="0"/>
              </a:spcAft>
              <a:defRPr sz="2400">
                <a:solidFill>
                  <a:schemeClr val="tx1"/>
                </a:solidFill>
                <a:latin typeface="Arial" charset="0"/>
                <a:ea typeface="MS PGothic" charset="0"/>
                <a:cs typeface="MS PGothic" charset="0"/>
              </a:defRPr>
            </a:lvl9pPr>
          </a:lstStyle>
          <a:p>
            <a:fld id="{046B2705-4471-6245-9874-CEADB1DDA35A}" type="slidenum">
              <a:rPr lang="en-US" sz="1200">
                <a:latin typeface="Calibri" charset="0"/>
              </a:rPr>
              <a:pPr/>
              <a:t>19</a:t>
            </a:fld>
            <a:endParaRPr lang="en-US" sz="1200">
              <a:latin typeface="Calibri"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69FA544-8BF3-0245-BD76-E6A0FE15299B}" type="slidenum">
              <a:rPr lang="en-US"/>
              <a:pPr/>
              <a:t>20</a:t>
            </a:fld>
            <a:endParaRPr lang="en-US"/>
          </a:p>
        </p:txBody>
      </p:sp>
      <p:sp>
        <p:nvSpPr>
          <p:cNvPr id="5122" name="Rectangle 2"/>
          <p:cNvSpPr>
            <a:spLocks noGrp="1" noRot="1" noChangeAspect="1" noChangeArrowheads="1" noTextEdit="1"/>
          </p:cNvSpPr>
          <p:nvPr>
            <p:ph type="sldImg"/>
          </p:nvPr>
        </p:nvSpPr>
        <p:spPr>
          <a:xfrm>
            <a:off x="1136650" y="674688"/>
            <a:ext cx="4586288" cy="3440112"/>
          </a:xfrm>
          <a:ln/>
          <a:extLst>
            <a:ext uri="{FAA26D3D-D897-4be2-8F04-BA451C77F1D7}">
              <ma14:placeholderFlag xmlns:ma14="http://schemas.microsoft.com/office/mac/drawingml/2011/main" val="1"/>
            </a:ext>
          </a:extLst>
        </p:spPr>
      </p:sp>
      <p:sp>
        <p:nvSpPr>
          <p:cNvPr id="5123" name="Rectangle 3"/>
          <p:cNvSpPr>
            <a:spLocks noGrp="1" noChangeArrowheads="1"/>
          </p:cNvSpPr>
          <p:nvPr>
            <p:ph type="body" idx="1"/>
          </p:nvPr>
        </p:nvSpPr>
        <p:spPr>
          <a:xfrm>
            <a:off x="884238" y="4346575"/>
            <a:ext cx="5089525" cy="4127500"/>
          </a:xfrm>
        </p:spPr>
        <p:txBody>
          <a:bodyPr/>
          <a:lstStyle/>
          <a:p>
            <a:endParaRPr lang="fr-F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5475" eaLnBrk="0" hangingPunct="0">
              <a:defRPr sz="1900" b="1">
                <a:solidFill>
                  <a:schemeClr val="tx1"/>
                </a:solidFill>
                <a:latin typeface="Courier New" charset="0"/>
                <a:ea typeface="ＭＳ Ｐゴシック" charset="0"/>
                <a:cs typeface="ＭＳ Ｐゴシック" charset="0"/>
              </a:defRPr>
            </a:lvl1pPr>
            <a:lvl2pPr marL="702756" indent="-270291" defTabSz="905475" eaLnBrk="0" hangingPunct="0">
              <a:defRPr sz="1900" b="1">
                <a:solidFill>
                  <a:schemeClr val="tx1"/>
                </a:solidFill>
                <a:latin typeface="Courier New" charset="0"/>
                <a:ea typeface="ＭＳ Ｐゴシック" charset="0"/>
              </a:defRPr>
            </a:lvl2pPr>
            <a:lvl3pPr marL="1081164" indent="-216233" defTabSz="905475" eaLnBrk="0" hangingPunct="0">
              <a:defRPr sz="1900" b="1">
                <a:solidFill>
                  <a:schemeClr val="tx1"/>
                </a:solidFill>
                <a:latin typeface="Courier New" charset="0"/>
                <a:ea typeface="ＭＳ Ｐゴシック" charset="0"/>
              </a:defRPr>
            </a:lvl3pPr>
            <a:lvl4pPr marL="1513629" indent="-216233" defTabSz="905475" eaLnBrk="0" hangingPunct="0">
              <a:defRPr sz="1900" b="1">
                <a:solidFill>
                  <a:schemeClr val="tx1"/>
                </a:solidFill>
                <a:latin typeface="Courier New" charset="0"/>
                <a:ea typeface="ＭＳ Ｐゴシック" charset="0"/>
              </a:defRPr>
            </a:lvl4pPr>
            <a:lvl5pPr marL="1946095" indent="-216233" defTabSz="905475" eaLnBrk="0" hangingPunct="0">
              <a:defRPr sz="1900" b="1">
                <a:solidFill>
                  <a:schemeClr val="tx1"/>
                </a:solidFill>
                <a:latin typeface="Courier New" charset="0"/>
                <a:ea typeface="ＭＳ Ｐゴシック" charset="0"/>
              </a:defRPr>
            </a:lvl5pPr>
            <a:lvl6pPr marL="2378560" indent="-216233" algn="ctr" defTabSz="905475" eaLnBrk="0" fontAlgn="base" hangingPunct="0">
              <a:spcBef>
                <a:spcPct val="0"/>
              </a:spcBef>
              <a:spcAft>
                <a:spcPct val="0"/>
              </a:spcAft>
              <a:defRPr sz="1900" b="1">
                <a:solidFill>
                  <a:schemeClr val="tx1"/>
                </a:solidFill>
                <a:latin typeface="Courier New" charset="0"/>
                <a:ea typeface="ＭＳ Ｐゴシック" charset="0"/>
              </a:defRPr>
            </a:lvl6pPr>
            <a:lvl7pPr marL="2811026" indent="-216233" algn="ctr" defTabSz="905475" eaLnBrk="0" fontAlgn="base" hangingPunct="0">
              <a:spcBef>
                <a:spcPct val="0"/>
              </a:spcBef>
              <a:spcAft>
                <a:spcPct val="0"/>
              </a:spcAft>
              <a:defRPr sz="1900" b="1">
                <a:solidFill>
                  <a:schemeClr val="tx1"/>
                </a:solidFill>
                <a:latin typeface="Courier New" charset="0"/>
                <a:ea typeface="ＭＳ Ｐゴシック" charset="0"/>
              </a:defRPr>
            </a:lvl7pPr>
            <a:lvl8pPr marL="3243491" indent="-216233" algn="ctr" defTabSz="905475" eaLnBrk="0" fontAlgn="base" hangingPunct="0">
              <a:spcBef>
                <a:spcPct val="0"/>
              </a:spcBef>
              <a:spcAft>
                <a:spcPct val="0"/>
              </a:spcAft>
              <a:defRPr sz="1900" b="1">
                <a:solidFill>
                  <a:schemeClr val="tx1"/>
                </a:solidFill>
                <a:latin typeface="Courier New" charset="0"/>
                <a:ea typeface="ＭＳ Ｐゴシック" charset="0"/>
              </a:defRPr>
            </a:lvl8pPr>
            <a:lvl9pPr marL="3675957" indent="-216233" algn="ctr" defTabSz="905475" eaLnBrk="0" fontAlgn="base" hangingPunct="0">
              <a:spcBef>
                <a:spcPct val="0"/>
              </a:spcBef>
              <a:spcAft>
                <a:spcPct val="0"/>
              </a:spcAft>
              <a:defRPr sz="1900" b="1">
                <a:solidFill>
                  <a:schemeClr val="tx1"/>
                </a:solidFill>
                <a:latin typeface="Courier New" charset="0"/>
                <a:ea typeface="ＭＳ Ｐゴシック" charset="0"/>
              </a:defRPr>
            </a:lvl9pPr>
          </a:lstStyle>
          <a:p>
            <a:pPr eaLnBrk="1" hangingPunct="1"/>
            <a:fld id="{FE88E747-E034-C14F-B727-2329B2CA8445}" type="slidenum">
              <a:rPr lang="en-US" sz="1200" b="0">
                <a:latin typeface="Times New Roman" charset="0"/>
              </a:rPr>
              <a:pPr eaLnBrk="1" hangingPunct="1"/>
              <a:t>21</a:t>
            </a:fld>
            <a:endParaRPr lang="en-US" sz="1200" b="0">
              <a:latin typeface="Times New Roman" charset="0"/>
            </a:endParaRPr>
          </a:p>
        </p:txBody>
      </p:sp>
      <p:sp>
        <p:nvSpPr>
          <p:cNvPr id="19458" name="Rectangle 2"/>
          <p:cNvSpPr>
            <a:spLocks noChangeArrowheads="1" noTextEdit="1"/>
          </p:cNvSpPr>
          <p:nvPr>
            <p:ph type="sldImg"/>
          </p:nvPr>
        </p:nvSpPr>
        <p:spPr>
          <a:ln/>
        </p:spPr>
      </p:sp>
      <p:sp>
        <p:nvSpPr>
          <p:cNvPr id="1945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atin typeface="Times New Roman" charset="0"/>
                <a:ea typeface="ＭＳ Ｐゴシック" charset="0"/>
                <a:cs typeface="ＭＳ Ｐゴシック" charset="0"/>
              </a:rPr>
              <a:t>Why TCP?</a:t>
            </a:r>
          </a:p>
          <a:p>
            <a:r>
              <a:rPr lang="en-US">
                <a:latin typeface="Times New Roman" charset="0"/>
                <a:ea typeface="ＭＳ Ｐゴシック" charset="0"/>
                <a:cs typeface="ＭＳ Ｐゴシック" charset="0"/>
              </a:rPr>
              <a:t> - don</a:t>
            </a:r>
            <a:r>
              <a:rPr lang="ja-JP" altLang="en-US">
                <a:latin typeface="Times New Roman" charset="0"/>
                <a:ea typeface="ＭＳ Ｐゴシック" charset="0"/>
                <a:cs typeface="ＭＳ Ｐゴシック" charset="0"/>
              </a:rPr>
              <a:t>’</a:t>
            </a:r>
            <a:r>
              <a:rPr lang="en-US" altLang="ja-JP">
                <a:latin typeface="Times New Roman" charset="0"/>
                <a:ea typeface="ＭＳ Ｐゴシック" charset="0"/>
                <a:cs typeface="ＭＳ Ｐゴシック" charset="0"/>
              </a:rPr>
              <a:t>t want to have holes in our web page – won</a:t>
            </a:r>
            <a:r>
              <a:rPr lang="ja-JP" altLang="en-US">
                <a:latin typeface="Times New Roman" charset="0"/>
                <a:ea typeface="ＭＳ Ｐゴシック" charset="0"/>
                <a:cs typeface="ＭＳ Ｐゴシック" charset="0"/>
              </a:rPr>
              <a:t>’</a:t>
            </a:r>
            <a:r>
              <a:rPr lang="en-US" altLang="ja-JP">
                <a:latin typeface="Times New Roman" charset="0"/>
                <a:ea typeface="ＭＳ Ｐゴシック" charset="0"/>
                <a:cs typeface="ＭＳ Ｐゴシック" charset="0"/>
              </a:rPr>
              <a:t>t render correctly</a:t>
            </a:r>
          </a:p>
          <a:p>
            <a:endParaRPr lang="en-US">
              <a:latin typeface="Times New Roman" charset="0"/>
              <a:ea typeface="ＭＳ Ｐゴシック" charset="0"/>
              <a:cs typeface="ＭＳ Ｐゴシック" charset="0"/>
            </a:endParaRPr>
          </a:p>
          <a:p>
            <a:r>
              <a:rPr lang="en-US">
                <a:latin typeface="Times New Roman" charset="0"/>
                <a:ea typeface="ＭＳ Ｐゴシック" charset="0"/>
                <a:cs typeface="ＭＳ Ｐゴシック" charset="0"/>
              </a:rPr>
              <a:t>Encoded in text would be </a:t>
            </a:r>
            <a:r>
              <a:rPr lang="ja-JP" altLang="en-US">
                <a:latin typeface="Times New Roman" charset="0"/>
                <a:ea typeface="ＭＳ Ｐゴシック" charset="0"/>
                <a:cs typeface="ＭＳ Ｐゴシック" charset="0"/>
              </a:rPr>
              <a:t>“</a:t>
            </a:r>
            <a:r>
              <a:rPr lang="en-US" altLang="ja-JP">
                <a:latin typeface="Times New Roman" charset="0"/>
                <a:ea typeface="ＭＳ Ｐゴシック" charset="0"/>
                <a:cs typeface="ＭＳ Ｐゴシック" charset="0"/>
              </a:rPr>
              <a:t>human readable</a:t>
            </a:r>
            <a:r>
              <a:rPr lang="ja-JP" altLang="en-US">
                <a:latin typeface="Times New Roman" charset="0"/>
                <a:ea typeface="ＭＳ Ｐゴシック" charset="0"/>
                <a:cs typeface="ＭＳ Ｐゴシック" charset="0"/>
              </a:rPr>
              <a:t>”</a:t>
            </a:r>
            <a:endParaRPr lang="en-US" altLang="ja-JP">
              <a:latin typeface="Times New Roman" charset="0"/>
              <a:ea typeface="ＭＳ Ｐゴシック" charset="0"/>
              <a:cs typeface="ＭＳ Ｐゴシック" charset="0"/>
            </a:endParaRPr>
          </a:p>
          <a:p>
            <a:endParaRPr lang="en-US">
              <a:latin typeface="Times New Roman" charset="0"/>
              <a:ea typeface="ＭＳ Ｐゴシック" charset="0"/>
              <a:cs typeface="ＭＳ Ｐゴシック" charset="0"/>
            </a:endParaRPr>
          </a:p>
          <a:p>
            <a:r>
              <a:rPr lang="en-US">
                <a:latin typeface="Times New Roman" charset="0"/>
                <a:ea typeface="ＭＳ Ｐゴシック" charset="0"/>
                <a:cs typeface="ＭＳ Ｐゴシック" charset="0"/>
              </a:rPr>
              <a:t>Stateless – simplifies the server, reduces resources / client</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983" eaLnBrk="0" hangingPunct="0">
              <a:defRPr sz="1900" b="1">
                <a:solidFill>
                  <a:schemeClr val="tx1"/>
                </a:solidFill>
                <a:latin typeface="Courier New" charset="0"/>
                <a:ea typeface="ＭＳ Ｐゴシック" charset="0"/>
                <a:cs typeface="ＭＳ Ｐゴシック" charset="0"/>
              </a:defRPr>
            </a:lvl1pPr>
            <a:lvl2pPr marL="702756" indent="-270291" defTabSz="912983" eaLnBrk="0" hangingPunct="0">
              <a:defRPr sz="1900" b="1">
                <a:solidFill>
                  <a:schemeClr val="tx1"/>
                </a:solidFill>
                <a:latin typeface="Courier New" charset="0"/>
                <a:ea typeface="ＭＳ Ｐゴシック" charset="0"/>
              </a:defRPr>
            </a:lvl2pPr>
            <a:lvl3pPr marL="1081164" indent="-216233" defTabSz="912983" eaLnBrk="0" hangingPunct="0">
              <a:defRPr sz="1900" b="1">
                <a:solidFill>
                  <a:schemeClr val="tx1"/>
                </a:solidFill>
                <a:latin typeface="Courier New" charset="0"/>
                <a:ea typeface="ＭＳ Ｐゴシック" charset="0"/>
              </a:defRPr>
            </a:lvl3pPr>
            <a:lvl4pPr marL="1513629" indent="-216233" defTabSz="912983" eaLnBrk="0" hangingPunct="0">
              <a:defRPr sz="1900" b="1">
                <a:solidFill>
                  <a:schemeClr val="tx1"/>
                </a:solidFill>
                <a:latin typeface="Courier New" charset="0"/>
                <a:ea typeface="ＭＳ Ｐゴシック" charset="0"/>
              </a:defRPr>
            </a:lvl4pPr>
            <a:lvl5pPr marL="1946095" indent="-216233" defTabSz="912983" eaLnBrk="0" hangingPunct="0">
              <a:defRPr sz="1900" b="1">
                <a:solidFill>
                  <a:schemeClr val="tx1"/>
                </a:solidFill>
                <a:latin typeface="Courier New" charset="0"/>
                <a:ea typeface="ＭＳ Ｐゴシック" charset="0"/>
              </a:defRPr>
            </a:lvl5pPr>
            <a:lvl6pPr marL="2378560" indent="-216233" algn="ctr" defTabSz="912983" eaLnBrk="0" fontAlgn="base" hangingPunct="0">
              <a:spcBef>
                <a:spcPct val="0"/>
              </a:spcBef>
              <a:spcAft>
                <a:spcPct val="0"/>
              </a:spcAft>
              <a:defRPr sz="1900" b="1">
                <a:solidFill>
                  <a:schemeClr val="tx1"/>
                </a:solidFill>
                <a:latin typeface="Courier New" charset="0"/>
                <a:ea typeface="ＭＳ Ｐゴシック" charset="0"/>
              </a:defRPr>
            </a:lvl6pPr>
            <a:lvl7pPr marL="2811026" indent="-216233" algn="ctr" defTabSz="912983" eaLnBrk="0" fontAlgn="base" hangingPunct="0">
              <a:spcBef>
                <a:spcPct val="0"/>
              </a:spcBef>
              <a:spcAft>
                <a:spcPct val="0"/>
              </a:spcAft>
              <a:defRPr sz="1900" b="1">
                <a:solidFill>
                  <a:schemeClr val="tx1"/>
                </a:solidFill>
                <a:latin typeface="Courier New" charset="0"/>
                <a:ea typeface="ＭＳ Ｐゴシック" charset="0"/>
              </a:defRPr>
            </a:lvl7pPr>
            <a:lvl8pPr marL="3243491" indent="-216233" algn="ctr" defTabSz="912983" eaLnBrk="0" fontAlgn="base" hangingPunct="0">
              <a:spcBef>
                <a:spcPct val="0"/>
              </a:spcBef>
              <a:spcAft>
                <a:spcPct val="0"/>
              </a:spcAft>
              <a:defRPr sz="1900" b="1">
                <a:solidFill>
                  <a:schemeClr val="tx1"/>
                </a:solidFill>
                <a:latin typeface="Courier New" charset="0"/>
                <a:ea typeface="ＭＳ Ｐゴシック" charset="0"/>
              </a:defRPr>
            </a:lvl8pPr>
            <a:lvl9pPr marL="3675957" indent="-216233" algn="ctr" defTabSz="912983" eaLnBrk="0" fontAlgn="base" hangingPunct="0">
              <a:spcBef>
                <a:spcPct val="0"/>
              </a:spcBef>
              <a:spcAft>
                <a:spcPct val="0"/>
              </a:spcAft>
              <a:defRPr sz="1900" b="1">
                <a:solidFill>
                  <a:schemeClr val="tx1"/>
                </a:solidFill>
                <a:latin typeface="Courier New" charset="0"/>
                <a:ea typeface="ＭＳ Ｐゴシック" charset="0"/>
              </a:defRPr>
            </a:lvl9pPr>
          </a:lstStyle>
          <a:p>
            <a:pPr eaLnBrk="1" hangingPunct="1"/>
            <a:fld id="{3E5E9D8E-D606-C947-9103-2DD5D9843A74}" type="slidenum">
              <a:rPr lang="en-US" sz="1100" b="0">
                <a:latin typeface="Arial" charset="0"/>
              </a:rPr>
              <a:pPr eaLnBrk="1" hangingPunct="1"/>
              <a:t>22</a:t>
            </a:fld>
            <a:endParaRPr lang="en-US" sz="1100" b="0">
              <a:latin typeface="Arial" charset="0"/>
            </a:endParaRPr>
          </a:p>
        </p:txBody>
      </p:sp>
      <p:sp>
        <p:nvSpPr>
          <p:cNvPr id="61442" name="Rectangle 2"/>
          <p:cNvSpPr>
            <a:spLocks noGrp="1" noRot="1" noChangeAspect="1" noChangeArrowheads="1" noTextEdit="1"/>
          </p:cNvSpPr>
          <p:nvPr>
            <p:ph type="sldImg"/>
          </p:nvPr>
        </p:nvSpPr>
        <p:spPr>
          <a:ln/>
        </p:spPr>
      </p:sp>
      <p:sp>
        <p:nvSpPr>
          <p:cNvPr id="6144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latin typeface="Times New Roman" charset="0"/>
              <a:ea typeface="ＭＳ Ｐゴシック" charset="0"/>
              <a:cs typeface="ＭＳ Ｐゴシック"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983" eaLnBrk="0" hangingPunct="0">
              <a:defRPr sz="1900" b="1">
                <a:solidFill>
                  <a:schemeClr val="tx1"/>
                </a:solidFill>
                <a:latin typeface="Courier New" charset="0"/>
                <a:ea typeface="ＭＳ Ｐゴシック" charset="0"/>
                <a:cs typeface="ＭＳ Ｐゴシック" charset="0"/>
              </a:defRPr>
            </a:lvl1pPr>
            <a:lvl2pPr marL="702756" indent="-270291" defTabSz="912983" eaLnBrk="0" hangingPunct="0">
              <a:defRPr sz="1900" b="1">
                <a:solidFill>
                  <a:schemeClr val="tx1"/>
                </a:solidFill>
                <a:latin typeface="Courier New" charset="0"/>
                <a:ea typeface="ＭＳ Ｐゴシック" charset="0"/>
              </a:defRPr>
            </a:lvl2pPr>
            <a:lvl3pPr marL="1081164" indent="-216233" defTabSz="912983" eaLnBrk="0" hangingPunct="0">
              <a:defRPr sz="1900" b="1">
                <a:solidFill>
                  <a:schemeClr val="tx1"/>
                </a:solidFill>
                <a:latin typeface="Courier New" charset="0"/>
                <a:ea typeface="ＭＳ Ｐゴシック" charset="0"/>
              </a:defRPr>
            </a:lvl3pPr>
            <a:lvl4pPr marL="1513629" indent="-216233" defTabSz="912983" eaLnBrk="0" hangingPunct="0">
              <a:defRPr sz="1900" b="1">
                <a:solidFill>
                  <a:schemeClr val="tx1"/>
                </a:solidFill>
                <a:latin typeface="Courier New" charset="0"/>
                <a:ea typeface="ＭＳ Ｐゴシック" charset="0"/>
              </a:defRPr>
            </a:lvl4pPr>
            <a:lvl5pPr marL="1946095" indent="-216233" defTabSz="912983" eaLnBrk="0" hangingPunct="0">
              <a:defRPr sz="1900" b="1">
                <a:solidFill>
                  <a:schemeClr val="tx1"/>
                </a:solidFill>
                <a:latin typeface="Courier New" charset="0"/>
                <a:ea typeface="ＭＳ Ｐゴシック" charset="0"/>
              </a:defRPr>
            </a:lvl5pPr>
            <a:lvl6pPr marL="2378560" indent="-216233" algn="ctr" defTabSz="912983" eaLnBrk="0" fontAlgn="base" hangingPunct="0">
              <a:spcBef>
                <a:spcPct val="0"/>
              </a:spcBef>
              <a:spcAft>
                <a:spcPct val="0"/>
              </a:spcAft>
              <a:defRPr sz="1900" b="1">
                <a:solidFill>
                  <a:schemeClr val="tx1"/>
                </a:solidFill>
                <a:latin typeface="Courier New" charset="0"/>
                <a:ea typeface="ＭＳ Ｐゴシック" charset="0"/>
              </a:defRPr>
            </a:lvl6pPr>
            <a:lvl7pPr marL="2811026" indent="-216233" algn="ctr" defTabSz="912983" eaLnBrk="0" fontAlgn="base" hangingPunct="0">
              <a:spcBef>
                <a:spcPct val="0"/>
              </a:spcBef>
              <a:spcAft>
                <a:spcPct val="0"/>
              </a:spcAft>
              <a:defRPr sz="1900" b="1">
                <a:solidFill>
                  <a:schemeClr val="tx1"/>
                </a:solidFill>
                <a:latin typeface="Courier New" charset="0"/>
                <a:ea typeface="ＭＳ Ｐゴシック" charset="0"/>
              </a:defRPr>
            </a:lvl7pPr>
            <a:lvl8pPr marL="3243491" indent="-216233" algn="ctr" defTabSz="912983" eaLnBrk="0" fontAlgn="base" hangingPunct="0">
              <a:spcBef>
                <a:spcPct val="0"/>
              </a:spcBef>
              <a:spcAft>
                <a:spcPct val="0"/>
              </a:spcAft>
              <a:defRPr sz="1900" b="1">
                <a:solidFill>
                  <a:schemeClr val="tx1"/>
                </a:solidFill>
                <a:latin typeface="Courier New" charset="0"/>
                <a:ea typeface="ＭＳ Ｐゴシック" charset="0"/>
              </a:defRPr>
            </a:lvl8pPr>
            <a:lvl9pPr marL="3675957" indent="-216233" algn="ctr" defTabSz="912983" eaLnBrk="0" fontAlgn="base" hangingPunct="0">
              <a:spcBef>
                <a:spcPct val="0"/>
              </a:spcBef>
              <a:spcAft>
                <a:spcPct val="0"/>
              </a:spcAft>
              <a:defRPr sz="1900" b="1">
                <a:solidFill>
                  <a:schemeClr val="tx1"/>
                </a:solidFill>
                <a:latin typeface="Courier New" charset="0"/>
                <a:ea typeface="ＭＳ Ｐゴシック" charset="0"/>
              </a:defRPr>
            </a:lvl9pPr>
          </a:lstStyle>
          <a:p>
            <a:pPr eaLnBrk="1" hangingPunct="1"/>
            <a:fld id="{E65C8884-5155-5A49-BC30-D6E37100B5F9}" type="slidenum">
              <a:rPr lang="en-US" sz="1100" b="0">
                <a:latin typeface="Arial" charset="0"/>
              </a:rPr>
              <a:pPr eaLnBrk="1" hangingPunct="1"/>
              <a:t>23</a:t>
            </a:fld>
            <a:endParaRPr lang="en-US" sz="1100" b="0">
              <a:latin typeface="Arial" charset="0"/>
            </a:endParaRPr>
          </a:p>
        </p:txBody>
      </p:sp>
      <p:sp>
        <p:nvSpPr>
          <p:cNvPr id="63490" name="Rectangle 2"/>
          <p:cNvSpPr>
            <a:spLocks noGrp="1" noRot="1" noChangeAspect="1" noChangeArrowheads="1" noTextEdit="1"/>
          </p:cNvSpPr>
          <p:nvPr>
            <p:ph type="sldImg"/>
          </p:nvPr>
        </p:nvSpPr>
        <p:spPr>
          <a:ln/>
        </p:spPr>
      </p:sp>
      <p:sp>
        <p:nvSpPr>
          <p:cNvPr id="6349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latin typeface="Times New Roman" charset="0"/>
              <a:ea typeface="ＭＳ Ｐゴシック" charset="0"/>
              <a:cs typeface="ＭＳ Ｐゴシック"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09" name="Slide Image Placeholder 1"/>
          <p:cNvSpPr>
            <a:spLocks noGrp="1" noRot="1" noChangeAspect="1"/>
          </p:cNvSpPr>
          <p:nvPr>
            <p:ph type="sldImg"/>
          </p:nvPr>
        </p:nvSpPr>
        <p:spPr>
          <a:ln/>
        </p:spPr>
      </p:sp>
      <p:sp>
        <p:nvSpPr>
          <p:cNvPr id="145410"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atin typeface="Times New Roman" charset="0"/>
              <a:ea typeface="ＭＳ Ｐゴシック" charset="0"/>
              <a:cs typeface="ＭＳ Ｐゴシック" charset="0"/>
            </a:endParaRPr>
          </a:p>
        </p:txBody>
      </p:sp>
      <p:sp>
        <p:nvSpPr>
          <p:cNvPr id="145411"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5475" eaLnBrk="0" hangingPunct="0">
              <a:defRPr sz="1900" b="1">
                <a:solidFill>
                  <a:schemeClr val="tx1"/>
                </a:solidFill>
                <a:latin typeface="Courier New" charset="0"/>
                <a:ea typeface="ＭＳ Ｐゴシック" charset="0"/>
                <a:cs typeface="ＭＳ Ｐゴシック" charset="0"/>
              </a:defRPr>
            </a:lvl1pPr>
            <a:lvl2pPr marL="702756" indent="-270291" defTabSz="905475" eaLnBrk="0" hangingPunct="0">
              <a:defRPr sz="1900" b="1">
                <a:solidFill>
                  <a:schemeClr val="tx1"/>
                </a:solidFill>
                <a:latin typeface="Courier New" charset="0"/>
                <a:ea typeface="ＭＳ Ｐゴシック" charset="0"/>
              </a:defRPr>
            </a:lvl2pPr>
            <a:lvl3pPr marL="1081164" indent="-216233" defTabSz="905475" eaLnBrk="0" hangingPunct="0">
              <a:defRPr sz="1900" b="1">
                <a:solidFill>
                  <a:schemeClr val="tx1"/>
                </a:solidFill>
                <a:latin typeface="Courier New" charset="0"/>
                <a:ea typeface="ＭＳ Ｐゴシック" charset="0"/>
              </a:defRPr>
            </a:lvl3pPr>
            <a:lvl4pPr marL="1513629" indent="-216233" defTabSz="905475" eaLnBrk="0" hangingPunct="0">
              <a:defRPr sz="1900" b="1">
                <a:solidFill>
                  <a:schemeClr val="tx1"/>
                </a:solidFill>
                <a:latin typeface="Courier New" charset="0"/>
                <a:ea typeface="ＭＳ Ｐゴシック" charset="0"/>
              </a:defRPr>
            </a:lvl4pPr>
            <a:lvl5pPr marL="1946095" indent="-216233" defTabSz="905475" eaLnBrk="0" hangingPunct="0">
              <a:defRPr sz="1900" b="1">
                <a:solidFill>
                  <a:schemeClr val="tx1"/>
                </a:solidFill>
                <a:latin typeface="Courier New" charset="0"/>
                <a:ea typeface="ＭＳ Ｐゴシック" charset="0"/>
              </a:defRPr>
            </a:lvl5pPr>
            <a:lvl6pPr marL="2378560" indent="-216233" algn="ctr" defTabSz="905475" eaLnBrk="0" fontAlgn="base" hangingPunct="0">
              <a:spcBef>
                <a:spcPct val="0"/>
              </a:spcBef>
              <a:spcAft>
                <a:spcPct val="0"/>
              </a:spcAft>
              <a:defRPr sz="1900" b="1">
                <a:solidFill>
                  <a:schemeClr val="tx1"/>
                </a:solidFill>
                <a:latin typeface="Courier New" charset="0"/>
                <a:ea typeface="ＭＳ Ｐゴシック" charset="0"/>
              </a:defRPr>
            </a:lvl6pPr>
            <a:lvl7pPr marL="2811026" indent="-216233" algn="ctr" defTabSz="905475" eaLnBrk="0" fontAlgn="base" hangingPunct="0">
              <a:spcBef>
                <a:spcPct val="0"/>
              </a:spcBef>
              <a:spcAft>
                <a:spcPct val="0"/>
              </a:spcAft>
              <a:defRPr sz="1900" b="1">
                <a:solidFill>
                  <a:schemeClr val="tx1"/>
                </a:solidFill>
                <a:latin typeface="Courier New" charset="0"/>
                <a:ea typeface="ＭＳ Ｐゴシック" charset="0"/>
              </a:defRPr>
            </a:lvl7pPr>
            <a:lvl8pPr marL="3243491" indent="-216233" algn="ctr" defTabSz="905475" eaLnBrk="0" fontAlgn="base" hangingPunct="0">
              <a:spcBef>
                <a:spcPct val="0"/>
              </a:spcBef>
              <a:spcAft>
                <a:spcPct val="0"/>
              </a:spcAft>
              <a:defRPr sz="1900" b="1">
                <a:solidFill>
                  <a:schemeClr val="tx1"/>
                </a:solidFill>
                <a:latin typeface="Courier New" charset="0"/>
                <a:ea typeface="ＭＳ Ｐゴシック" charset="0"/>
              </a:defRPr>
            </a:lvl8pPr>
            <a:lvl9pPr marL="3675957" indent="-216233" algn="ctr" defTabSz="905475" eaLnBrk="0" fontAlgn="base" hangingPunct="0">
              <a:spcBef>
                <a:spcPct val="0"/>
              </a:spcBef>
              <a:spcAft>
                <a:spcPct val="0"/>
              </a:spcAft>
              <a:defRPr sz="1900" b="1">
                <a:solidFill>
                  <a:schemeClr val="tx1"/>
                </a:solidFill>
                <a:latin typeface="Courier New" charset="0"/>
                <a:ea typeface="ＭＳ Ｐゴシック" charset="0"/>
              </a:defRPr>
            </a:lvl9pPr>
          </a:lstStyle>
          <a:p>
            <a:pPr eaLnBrk="1" hangingPunct="1"/>
            <a:fld id="{8B73E9AF-9EA6-1643-A375-2BB6FCB22974}" type="slidenum">
              <a:rPr lang="en-US" sz="1200" b="0">
                <a:latin typeface="Times New Roman" charset="0"/>
              </a:rPr>
              <a:pPr eaLnBrk="1" hangingPunct="1"/>
              <a:t>24</a:t>
            </a:fld>
            <a:endParaRPr lang="en-US" sz="1200" b="0">
              <a:latin typeface="Times New Roman"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772528CB-634F-024E-AF49-ABBE003F6455}" type="slidenum">
              <a:rPr lang="en-US"/>
              <a:pPr>
                <a:defRPr/>
              </a:pPr>
              <a:t>29</a:t>
            </a:fld>
            <a:endParaRPr lang="en-US"/>
          </a:p>
        </p:txBody>
      </p:sp>
      <p:sp>
        <p:nvSpPr>
          <p:cNvPr id="19458" name="Rectangle 2"/>
          <p:cNvSpPr>
            <a:spLocks noGrp="1" noRot="1" noChangeAspect="1" noChangeArrowheads="1" noTextEdit="1"/>
          </p:cNvSpPr>
          <p:nvPr>
            <p:ph type="sldImg"/>
          </p:nvPr>
        </p:nvSpPr>
        <p:spPr>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9459" name="Rectangle 3"/>
          <p:cNvSpPr>
            <a:spLocks noGrp="1" noChangeArrowheads="1"/>
          </p:cNvSpPr>
          <p:nvPr>
            <p:ph type="body" idx="1"/>
          </p:nvPr>
        </p:nvSpPr>
        <p:spPr>
          <a:xfrm>
            <a:off x="914400" y="4343400"/>
            <a:ext cx="5029200" cy="4114800"/>
          </a:xfrm>
          <a:ln/>
        </p:spPr>
        <p:txBody>
          <a:bodyPr lIns="92075" tIns="46038" rIns="92075" bIns="46038"/>
          <a:lstStyle/>
          <a:p>
            <a:pPr eaLnBrk="1" hangingPunct="1">
              <a:defRPr/>
            </a:pPr>
            <a:endParaRPr lang="en-US" smtClean="0">
              <a:cs typeface="+mn-c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5391ACC9-C5B1-8244-9293-6A376AB62CE6}" type="slidenum">
              <a:rPr lang="en-US"/>
              <a:pPr>
                <a:defRPr/>
              </a:pPr>
              <a:t>34</a:t>
            </a:fld>
            <a:endParaRPr lang="en-US"/>
          </a:p>
        </p:txBody>
      </p:sp>
      <p:sp>
        <p:nvSpPr>
          <p:cNvPr id="8194"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8195" name="Rectangle 3"/>
          <p:cNvSpPr>
            <a:spLocks noGrp="1" noChangeArrowheads="1"/>
          </p:cNvSpPr>
          <p:nvPr>
            <p:ph type="body" idx="1"/>
          </p:nvPr>
        </p:nvSpPr>
        <p:spPr/>
        <p:txBody>
          <a:bodyPr/>
          <a:lstStyle/>
          <a:p>
            <a:pPr eaLnBrk="1" hangingPunct="1">
              <a:defRPr/>
            </a:pPr>
            <a:endParaRPr lang="en-US" smtClean="0">
              <a:cs typeface="+mn-c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7"/>
          <p:cNvSpPr>
            <a:spLocks noGrp="1" noChangeArrowheads="1"/>
          </p:cNvSpPr>
          <p:nvPr>
            <p:ph type="sldNum"/>
          </p:nvPr>
        </p:nvSpPr>
        <p:spPr>
          <a:ln/>
        </p:spPr>
        <p:txBody>
          <a:bodyPr/>
          <a:lstStyle/>
          <a:p>
            <a:fld id="{D75FA3A2-0FEB-AD41-BC08-58D4B2846CF1}" type="slidenum">
              <a:rPr lang="en-US"/>
              <a:pPr/>
              <a:t>4</a:t>
            </a:fld>
            <a:endParaRPr lang="en-US"/>
          </a:p>
        </p:txBody>
      </p:sp>
      <p:sp>
        <p:nvSpPr>
          <p:cNvPr id="22529" name="Text Box 1"/>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2530" name="Text Box 2"/>
          <p:cNvSpPr txBox="1">
            <a:spLocks noChangeArrowheads="1"/>
          </p:cNvSpPr>
          <p:nvPr>
            <p:ph type="body"/>
          </p:nvPr>
        </p:nvSpPr>
        <p:spPr bwMode="auto">
          <a:xfrm>
            <a:off x="685800" y="4343400"/>
            <a:ext cx="5486400" cy="420846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9D43F531-9200-DD46-9664-BC9E869F3374}" type="slidenum">
              <a:rPr lang="en-US"/>
              <a:pPr>
                <a:defRPr/>
              </a:pPr>
              <a:t>35</a:t>
            </a:fld>
            <a:endParaRPr lang="en-US"/>
          </a:p>
        </p:txBody>
      </p:sp>
      <p:sp>
        <p:nvSpPr>
          <p:cNvPr id="10242"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10243" name="Rectangle 3"/>
          <p:cNvSpPr>
            <a:spLocks noGrp="1" noChangeArrowheads="1"/>
          </p:cNvSpPr>
          <p:nvPr>
            <p:ph type="body" idx="1"/>
          </p:nvPr>
        </p:nvSpPr>
        <p:spPr/>
        <p:txBody>
          <a:bodyPr/>
          <a:lstStyle/>
          <a:p>
            <a:pPr eaLnBrk="1" hangingPunct="1">
              <a:defRPr/>
            </a:pPr>
            <a:endParaRPr lang="en-US" smtClean="0">
              <a:cs typeface="+mn-cs"/>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2011</a:t>
            </a:r>
            <a:endParaRPr lang="en-US" dirty="0"/>
          </a:p>
        </p:txBody>
      </p:sp>
    </p:spTree>
    <p:extLst>
      <p:ext uri="{BB962C8B-B14F-4D97-AF65-F5344CB8AC3E}">
        <p14:creationId xmlns:p14="http://schemas.microsoft.com/office/powerpoint/2010/main" val="10251148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Image Placeholder 1"/>
          <p:cNvSpPr>
            <a:spLocks noGrp="1" noRot="1" noChangeAspect="1" noTextEdit="1"/>
          </p:cNvSpPr>
          <p:nvPr>
            <p:ph type="sldImg"/>
          </p:nvPr>
        </p:nvSpPr>
        <p:spPr bwMode="auto">
          <a:xfrm>
            <a:off x="1143000" y="685800"/>
            <a:ext cx="4572000" cy="3429000"/>
          </a:xfrm>
          <a:noFill/>
          <a:ln>
            <a:solidFill>
              <a:srgbClr val="000000"/>
            </a:solidFill>
            <a:miter lim="800000"/>
            <a:headEnd/>
            <a:tailEnd/>
          </a:ln>
        </p:spPr>
      </p:sp>
      <p:sp>
        <p:nvSpPr>
          <p:cNvPr id="26627" name="Notes Placeholder 2"/>
          <p:cNvSpPr>
            <a:spLocks noGrp="1"/>
          </p:cNvSpPr>
          <p:nvPr>
            <p:ph type="body" idx="1"/>
          </p:nvPr>
        </p:nvSpPr>
        <p:spPr bwMode="auto">
          <a:noFill/>
        </p:spPr>
        <p:txBody>
          <a:bodyPr wrap="square" numCol="1" anchor="t" anchorCtr="0" compatLnSpc="1">
            <a:prstTxWarp prst="textNoShape">
              <a:avLst/>
            </a:prstTxWarp>
          </a:bodyPr>
          <a:lstStyle/>
          <a:p>
            <a:pPr marL="228600" marR="0" indent="-228600" algn="l" defTabSz="914400" rtl="0" eaLnBrk="1" fontAlgn="base" latinLnBrk="0" hangingPunct="1">
              <a:lnSpc>
                <a:spcPct val="100000"/>
              </a:lnSpc>
              <a:spcBef>
                <a:spcPct val="0"/>
              </a:spcBef>
              <a:spcAft>
                <a:spcPct val="0"/>
              </a:spcAft>
              <a:buClrTx/>
              <a:buSzTx/>
              <a:buFont typeface="+mj-lt"/>
              <a:buAutoNum type="arabicPeriod"/>
              <a:tabLst/>
              <a:defRPr/>
            </a:pPr>
            <a:r>
              <a:rPr lang="en-US" dirty="0" smtClean="0"/>
              <a:t>“Ok so now I’m going to give you a brief primer on</a:t>
            </a:r>
            <a:r>
              <a:rPr lang="en-US" baseline="0" dirty="0" smtClean="0"/>
              <a:t> Internet censorship and some existing approaches taken to overcome it.”</a:t>
            </a:r>
          </a:p>
          <a:p>
            <a:pPr marL="228600" marR="0" indent="-228600" algn="l" defTabSz="914400" rtl="0" eaLnBrk="1" fontAlgn="base" latinLnBrk="0" hangingPunct="1">
              <a:lnSpc>
                <a:spcPct val="100000"/>
              </a:lnSpc>
              <a:spcBef>
                <a:spcPct val="0"/>
              </a:spcBef>
              <a:spcAft>
                <a:spcPct val="0"/>
              </a:spcAft>
              <a:buClrTx/>
              <a:buSzTx/>
              <a:buFont typeface="+mj-lt"/>
              <a:buAutoNum type="arabicPeriod"/>
              <a:tabLst/>
              <a:defRPr/>
            </a:pPr>
            <a:r>
              <a:rPr lang="en-US" baseline="0" dirty="0" smtClean="0"/>
              <a:t>“Suppose Alice wants to get some content from Bob. If she accesses the Internet from behind a censorship firewall then the censor may monitor or block</a:t>
            </a:r>
            <a:r>
              <a:rPr lang="en-US" dirty="0" smtClean="0"/>
              <a:t> communication with</a:t>
            </a:r>
            <a:r>
              <a:rPr lang="en-US" baseline="0" dirty="0" smtClean="0"/>
              <a:t> </a:t>
            </a:r>
            <a:r>
              <a:rPr lang="en-US" dirty="0" smtClean="0"/>
              <a:t>Bob, and may even</a:t>
            </a:r>
            <a:r>
              <a:rPr lang="en-US" baseline="0" dirty="0" smtClean="0"/>
              <a:t> punish Alice for trying to communicate with Bob.”</a:t>
            </a:r>
            <a:endParaRPr lang="en-US" dirty="0" smtClean="0"/>
          </a:p>
        </p:txBody>
      </p:sp>
      <p:sp>
        <p:nvSpPr>
          <p:cNvPr id="26628" name="Slide Number Placeholder 3"/>
          <p:cNvSpPr>
            <a:spLocks noGrp="1"/>
          </p:cNvSpPr>
          <p:nvPr>
            <p:ph type="sldNum" sz="quarter" idx="5"/>
          </p:nvPr>
        </p:nvSpPr>
        <p:spPr bwMode="auto">
          <a:xfrm>
            <a:off x="3884613" y="8685213"/>
            <a:ext cx="2971800" cy="457200"/>
          </a:xfrm>
          <a:prstGeom prst="rect">
            <a:avLst/>
          </a:prstGeom>
          <a:noFill/>
          <a:ln>
            <a:miter lim="800000"/>
            <a:headEnd/>
            <a:tailEnd/>
          </a:ln>
        </p:spPr>
        <p:txBody>
          <a:bodyPr wrap="square" numCol="1" anchorCtr="0" compatLnSpc="1">
            <a:prstTxWarp prst="textNoShape">
              <a:avLst/>
            </a:prstTxWarp>
          </a:bodyPr>
          <a:lstStyle/>
          <a:p>
            <a:pPr fontAlgn="base">
              <a:spcBef>
                <a:spcPct val="0"/>
              </a:spcBef>
              <a:spcAft>
                <a:spcPct val="0"/>
              </a:spcAft>
            </a:pPr>
            <a:fld id="{4A7EF803-8E04-4AF5-81F4-697BF621E65D}" type="slidenum">
              <a:rPr lang="en-US"/>
              <a:pPr fontAlgn="base">
                <a:spcBef>
                  <a:spcPct val="0"/>
                </a:spcBef>
                <a:spcAft>
                  <a:spcPct val="0"/>
                </a:spcAft>
              </a:pPr>
              <a:t>44</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Do demonstration</a:t>
            </a:r>
            <a:r>
              <a:rPr lang="en-US" baseline="0" dirty="0" smtClean="0"/>
              <a:t> of Tor with envelopes/messages. ]</a:t>
            </a:r>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51976CD7-409D-E74D-800A-5F93B67E19F6}" type="slidenum">
              <a:rPr lang="en-US" smtClean="0"/>
              <a:t>50</a:t>
            </a:fld>
            <a:endParaRPr lang="en-US"/>
          </a:p>
        </p:txBody>
      </p:sp>
    </p:spTree>
    <p:extLst>
      <p:ext uri="{BB962C8B-B14F-4D97-AF65-F5344CB8AC3E}">
        <p14:creationId xmlns:p14="http://schemas.microsoft.com/office/powerpoint/2010/main" val="210604641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Give a demo of Tor.</a:t>
            </a:r>
            <a:r>
              <a:rPr lang="en-US" baseline="0" dirty="0" smtClean="0"/>
              <a:t> ]</a:t>
            </a:r>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51976CD7-409D-E74D-800A-5F93B67E19F6}" type="slidenum">
              <a:rPr lang="en-US" smtClean="0"/>
              <a:t>52</a:t>
            </a:fld>
            <a:endParaRPr lang="en-US"/>
          </a:p>
        </p:txBody>
      </p:sp>
    </p:spTree>
    <p:extLst>
      <p:ext uri="{BB962C8B-B14F-4D97-AF65-F5344CB8AC3E}">
        <p14:creationId xmlns:p14="http://schemas.microsoft.com/office/powerpoint/2010/main" val="227397949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May 2011</a:t>
            </a:r>
            <a:endParaRPr lang="en-US" dirty="0"/>
          </a:p>
        </p:txBody>
      </p:sp>
      <p:sp>
        <p:nvSpPr>
          <p:cNvPr id="4" name="Slide Number Placeholder 3"/>
          <p:cNvSpPr>
            <a:spLocks noGrp="1"/>
          </p:cNvSpPr>
          <p:nvPr>
            <p:ph type="sldNum" sz="quarter" idx="10"/>
          </p:nvPr>
        </p:nvSpPr>
        <p:spPr/>
        <p:txBody>
          <a:bodyPr/>
          <a:lstStyle/>
          <a:p>
            <a:fld id="{E87B8908-CA26-374C-83A4-87EF8300AB0D}" type="slidenum">
              <a:rPr lang="en-US" smtClean="0"/>
              <a:t>54</a:t>
            </a:fld>
            <a:endParaRPr lang="en-US"/>
          </a:p>
        </p:txBody>
      </p:sp>
    </p:spTree>
    <p:extLst>
      <p:ext uri="{BB962C8B-B14F-4D97-AF65-F5344CB8AC3E}">
        <p14:creationId xmlns:p14="http://schemas.microsoft.com/office/powerpoint/2010/main" val="250906804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Over the past</a:t>
            </a:r>
            <a:r>
              <a:rPr lang="en-US" sz="1200" b="0" i="0" kern="1200" baseline="0" dirty="0" smtClean="0">
                <a:solidFill>
                  <a:schemeClr val="tx1"/>
                </a:solidFill>
                <a:effectLst/>
                <a:latin typeface="+mn-lt"/>
                <a:ea typeface="+mn-ea"/>
                <a:cs typeface="+mn-cs"/>
              </a:rPr>
              <a:t> few years, the personalized search technique is largely deployed on different search engines. </a:t>
            </a:r>
          </a:p>
          <a:p>
            <a:endParaRPr lang="en-US" sz="1200" b="0" i="0" kern="1200" baseline="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It incorporates a user’s individual information, tailors</a:t>
            </a:r>
            <a:r>
              <a:rPr lang="en-US" sz="1200" b="0" i="0" kern="1200" baseline="0" dirty="0" smtClean="0">
                <a:solidFill>
                  <a:schemeClr val="tx1"/>
                </a:solidFill>
                <a:effectLst/>
                <a:latin typeface="+mn-lt"/>
                <a:ea typeface="+mn-ea"/>
                <a:cs typeface="+mn-cs"/>
              </a:rPr>
              <a:t> user’s search experience, and presents inconsistent search results to different users. However,  …</a:t>
            </a:r>
            <a:endParaRPr lang="en-US" dirty="0"/>
          </a:p>
        </p:txBody>
      </p:sp>
      <p:sp>
        <p:nvSpPr>
          <p:cNvPr id="4" name="Slide Number Placeholder 3"/>
          <p:cNvSpPr>
            <a:spLocks noGrp="1"/>
          </p:cNvSpPr>
          <p:nvPr>
            <p:ph type="sldNum" sz="quarter" idx="10"/>
          </p:nvPr>
        </p:nvSpPr>
        <p:spPr/>
        <p:txBody>
          <a:bodyPr/>
          <a:lstStyle/>
          <a:p>
            <a:fld id="{5FE5AA7F-097A-42A3-B685-71373B6F4D57}" type="slidenum">
              <a:rPr lang="en-US" smtClean="0"/>
              <a:t>56</a:t>
            </a:fld>
            <a:endParaRPr lang="en-US" dirty="0"/>
          </a:p>
        </p:txBody>
      </p:sp>
    </p:spTree>
    <p:extLst>
      <p:ext uri="{BB962C8B-B14F-4D97-AF65-F5344CB8AC3E}">
        <p14:creationId xmlns:p14="http://schemas.microsoft.com/office/powerpoint/2010/main" val="412350128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baseline="0" dirty="0" smtClean="0"/>
          </a:p>
          <a:p>
            <a:r>
              <a:rPr lang="en-US" baseline="0" dirty="0" smtClean="0"/>
              <a:t>This attack targets intelligent systems like personalized search, video recommendation, and intelligent ad networks. </a:t>
            </a:r>
          </a:p>
          <a:p>
            <a:endParaRPr lang="en-US" baseline="0" dirty="0" smtClean="0"/>
          </a:p>
          <a:p>
            <a:r>
              <a:rPr lang="en-US" baseline="0" dirty="0" smtClean="0"/>
              <a:t>It attacks the input of these systems.</a:t>
            </a:r>
          </a:p>
        </p:txBody>
      </p:sp>
      <p:sp>
        <p:nvSpPr>
          <p:cNvPr id="4" name="Slide Number Placeholder 3"/>
          <p:cNvSpPr>
            <a:spLocks noGrp="1"/>
          </p:cNvSpPr>
          <p:nvPr>
            <p:ph type="sldNum" sz="quarter" idx="10"/>
          </p:nvPr>
        </p:nvSpPr>
        <p:spPr/>
        <p:txBody>
          <a:bodyPr/>
          <a:lstStyle/>
          <a:p>
            <a:fld id="{9F5F8037-ABCE-442D-AEBC-70B2D8AA84CB}" type="slidenum">
              <a:rPr lang="en-US" smtClean="0"/>
              <a:t>57</a:t>
            </a:fld>
            <a:endParaRPr lang="en-US"/>
          </a:p>
        </p:txBody>
      </p:sp>
    </p:spTree>
    <p:extLst>
      <p:ext uri="{BB962C8B-B14F-4D97-AF65-F5344CB8AC3E}">
        <p14:creationId xmlns:p14="http://schemas.microsoft.com/office/powerpoint/2010/main" val="177354138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baseline="0" dirty="0" smtClean="0"/>
              <a:t>Before I talk about this attack, let’s quickly look at how these intelligent systems work. </a:t>
            </a:r>
          </a:p>
          <a:p>
            <a:endParaRPr lang="en-US" baseline="0" dirty="0" smtClean="0"/>
          </a:p>
          <a:p>
            <a:r>
              <a:rPr lang="en-US" baseline="0" dirty="0" smtClean="0"/>
              <a:t>First, these intelligent systems take a user’s browsing behaviors as input, and create a preference profile…..</a:t>
            </a:r>
          </a:p>
          <a:p>
            <a:endParaRPr lang="en-US" baseline="0" smtClean="0"/>
          </a:p>
          <a:p>
            <a:r>
              <a:rPr lang="en-US" baseline="0" dirty="0" smtClean="0"/>
              <a:t>As I just said this attack targets the input of intelligent system. And, here the input is the browsing behavior.</a:t>
            </a:r>
          </a:p>
          <a:p>
            <a:endParaRPr lang="en-US" baseline="0" dirty="0" smtClean="0"/>
          </a:p>
          <a:p>
            <a:r>
              <a:rPr lang="en-US" baseline="0" dirty="0" smtClean="0"/>
              <a:t>So, the attack picture becomes more clear. … first, the attacker use some fake browsing behaviors to pollute the preference profile. Because intelligent system uses the preference profile to make decision, the intelligent system will pick the false content and return it to the user.</a:t>
            </a:r>
          </a:p>
          <a:p>
            <a:endParaRPr lang="en-US" dirty="0"/>
          </a:p>
        </p:txBody>
      </p:sp>
      <p:sp>
        <p:nvSpPr>
          <p:cNvPr id="4" name="Slide Number Placeholder 3"/>
          <p:cNvSpPr>
            <a:spLocks noGrp="1"/>
          </p:cNvSpPr>
          <p:nvPr>
            <p:ph type="sldNum" sz="quarter" idx="10"/>
          </p:nvPr>
        </p:nvSpPr>
        <p:spPr/>
        <p:txBody>
          <a:bodyPr/>
          <a:lstStyle/>
          <a:p>
            <a:fld id="{9F5F8037-ABCE-442D-AEBC-70B2D8AA84CB}" type="slidenum">
              <a:rPr lang="en-US" smtClean="0"/>
              <a:t>58</a:t>
            </a:fld>
            <a:endParaRPr lang="en-US"/>
          </a:p>
        </p:txBody>
      </p:sp>
    </p:spTree>
    <p:extLst>
      <p:ext uri="{BB962C8B-B14F-4D97-AF65-F5344CB8AC3E}">
        <p14:creationId xmlns:p14="http://schemas.microsoft.com/office/powerpoint/2010/main" val="661687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The pollution</a:t>
            </a:r>
            <a:r>
              <a:rPr lang="en-US" baseline="0" dirty="0" smtClean="0"/>
              <a:t> attack can be used for many purposes.</a:t>
            </a:r>
          </a:p>
          <a:p>
            <a:endParaRPr lang="en-US" baseline="0" dirty="0" smtClean="0"/>
          </a:p>
          <a:p>
            <a:r>
              <a:rPr lang="en-US" baseline="0" dirty="0" smtClean="0"/>
              <a:t>First, it can be used for business promotion. </a:t>
            </a:r>
          </a:p>
          <a:p>
            <a:endParaRPr lang="en-US" baseline="0" dirty="0" smtClean="0"/>
          </a:p>
          <a:p>
            <a:r>
              <a:rPr lang="en-US" baseline="0" dirty="0" smtClean="0"/>
              <a:t>Assume I am selling “laptops” on my website and I would like to increase the visibility of my website. So I want it rank on the top on Google because higher rank can bring me a large number of visitors.</a:t>
            </a:r>
            <a:endParaRPr lang="en-US" dirty="0"/>
          </a:p>
        </p:txBody>
      </p:sp>
      <p:sp>
        <p:nvSpPr>
          <p:cNvPr id="4" name="Slide Number Placeholder 3"/>
          <p:cNvSpPr>
            <a:spLocks noGrp="1"/>
          </p:cNvSpPr>
          <p:nvPr>
            <p:ph type="sldNum" sz="quarter" idx="10"/>
          </p:nvPr>
        </p:nvSpPr>
        <p:spPr/>
        <p:txBody>
          <a:bodyPr/>
          <a:lstStyle/>
          <a:p>
            <a:fld id="{9F5F8037-ABCE-442D-AEBC-70B2D8AA84CB}" type="slidenum">
              <a:rPr lang="en-US" smtClean="0"/>
              <a:t>59</a:t>
            </a:fld>
            <a:endParaRPr lang="en-US"/>
          </a:p>
        </p:txBody>
      </p:sp>
    </p:spTree>
    <p:extLst>
      <p:ext uri="{BB962C8B-B14F-4D97-AF65-F5344CB8AC3E}">
        <p14:creationId xmlns:p14="http://schemas.microsoft.com/office/powerpoint/2010/main" val="6397241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7"/>
          <p:cNvSpPr>
            <a:spLocks noGrp="1" noChangeArrowheads="1"/>
          </p:cNvSpPr>
          <p:nvPr>
            <p:ph type="sldNum"/>
          </p:nvPr>
        </p:nvSpPr>
        <p:spPr>
          <a:ln/>
        </p:spPr>
        <p:txBody>
          <a:bodyPr/>
          <a:lstStyle/>
          <a:p>
            <a:fld id="{3506038D-2D05-D843-BC30-E8FD5266D957}" type="slidenum">
              <a:rPr lang="en-US"/>
              <a:pPr/>
              <a:t>5</a:t>
            </a:fld>
            <a:endParaRPr lang="en-US"/>
          </a:p>
        </p:txBody>
      </p:sp>
      <p:sp>
        <p:nvSpPr>
          <p:cNvPr id="23553" name="Text Box 1"/>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3554" name="Text Box 2"/>
          <p:cNvSpPr txBox="1">
            <a:spLocks noChangeArrowheads="1"/>
          </p:cNvSpPr>
          <p:nvPr>
            <p:ph type="body"/>
          </p:nvPr>
        </p:nvSpPr>
        <p:spPr bwMode="auto">
          <a:xfrm>
            <a:off x="685800" y="4343400"/>
            <a:ext cx="5486400" cy="420846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7"/>
          <p:cNvSpPr>
            <a:spLocks noGrp="1" noChangeArrowheads="1"/>
          </p:cNvSpPr>
          <p:nvPr>
            <p:ph type="sldNum"/>
          </p:nvPr>
        </p:nvSpPr>
        <p:spPr>
          <a:ln/>
        </p:spPr>
        <p:txBody>
          <a:bodyPr/>
          <a:lstStyle/>
          <a:p>
            <a:fld id="{AFE6D805-E3B0-6440-98C7-7004FAC0B1DE}" type="slidenum">
              <a:rPr lang="en-US"/>
              <a:pPr/>
              <a:t>6</a:t>
            </a:fld>
            <a:endParaRPr lang="en-US"/>
          </a:p>
        </p:txBody>
      </p:sp>
      <p:sp>
        <p:nvSpPr>
          <p:cNvPr id="24577" name="Text Box 1"/>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4578" name="Text Box 2"/>
          <p:cNvSpPr txBox="1">
            <a:spLocks noChangeArrowheads="1"/>
          </p:cNvSpPr>
          <p:nvPr>
            <p:ph type="body"/>
          </p:nvPr>
        </p:nvSpPr>
        <p:spPr bwMode="auto">
          <a:xfrm>
            <a:off x="685800" y="4343400"/>
            <a:ext cx="5486400" cy="420846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7"/>
          <p:cNvSpPr>
            <a:spLocks noGrp="1" noChangeArrowheads="1"/>
          </p:cNvSpPr>
          <p:nvPr>
            <p:ph type="sldNum"/>
          </p:nvPr>
        </p:nvSpPr>
        <p:spPr>
          <a:ln/>
        </p:spPr>
        <p:txBody>
          <a:bodyPr/>
          <a:lstStyle/>
          <a:p>
            <a:fld id="{51DDDFF1-4635-9F4E-8F5B-188BEC733EB3}" type="slidenum">
              <a:rPr lang="en-US"/>
              <a:pPr/>
              <a:t>7</a:t>
            </a:fld>
            <a:endParaRPr lang="en-US"/>
          </a:p>
        </p:txBody>
      </p:sp>
      <p:sp>
        <p:nvSpPr>
          <p:cNvPr id="25601" name="Text Box 1"/>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5602" name="Text Box 2"/>
          <p:cNvSpPr txBox="1">
            <a:spLocks noChangeArrowheads="1"/>
          </p:cNvSpPr>
          <p:nvPr>
            <p:ph type="body"/>
          </p:nvPr>
        </p:nvSpPr>
        <p:spPr bwMode="auto">
          <a:xfrm>
            <a:off x="685800" y="4343400"/>
            <a:ext cx="5486400" cy="420846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7"/>
          <p:cNvSpPr>
            <a:spLocks noGrp="1" noChangeArrowheads="1"/>
          </p:cNvSpPr>
          <p:nvPr>
            <p:ph type="sldNum"/>
          </p:nvPr>
        </p:nvSpPr>
        <p:spPr>
          <a:ln/>
        </p:spPr>
        <p:txBody>
          <a:bodyPr/>
          <a:lstStyle/>
          <a:p>
            <a:fld id="{CD9F922C-FB40-6E49-BABC-70E720CA56E1}" type="slidenum">
              <a:rPr lang="en-US"/>
              <a:pPr/>
              <a:t>8</a:t>
            </a:fld>
            <a:endParaRPr lang="en-US"/>
          </a:p>
        </p:txBody>
      </p:sp>
      <p:sp>
        <p:nvSpPr>
          <p:cNvPr id="26625" name="Text Box 1"/>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6626" name="Text Box 2"/>
          <p:cNvSpPr txBox="1">
            <a:spLocks noChangeArrowheads="1"/>
          </p:cNvSpPr>
          <p:nvPr>
            <p:ph type="body"/>
          </p:nvPr>
        </p:nvSpPr>
        <p:spPr bwMode="auto">
          <a:xfrm>
            <a:off x="685800" y="4343400"/>
            <a:ext cx="5486400" cy="420846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7"/>
          <p:cNvSpPr>
            <a:spLocks noGrp="1" noChangeArrowheads="1"/>
          </p:cNvSpPr>
          <p:nvPr>
            <p:ph type="sldNum"/>
          </p:nvPr>
        </p:nvSpPr>
        <p:spPr>
          <a:ln/>
        </p:spPr>
        <p:txBody>
          <a:bodyPr/>
          <a:lstStyle/>
          <a:p>
            <a:fld id="{2EF9570A-5D56-7143-8089-7CB4371FDED4}" type="slidenum">
              <a:rPr lang="en-US"/>
              <a:pPr/>
              <a:t>9</a:t>
            </a:fld>
            <a:endParaRPr lang="en-US"/>
          </a:p>
        </p:txBody>
      </p:sp>
      <p:sp>
        <p:nvSpPr>
          <p:cNvPr id="27649" name="Text Box 1"/>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7650" name="Text Box 2"/>
          <p:cNvSpPr txBox="1">
            <a:spLocks noChangeArrowheads="1"/>
          </p:cNvSpPr>
          <p:nvPr>
            <p:ph type="body"/>
          </p:nvPr>
        </p:nvSpPr>
        <p:spPr bwMode="auto">
          <a:xfrm>
            <a:off x="685800" y="4343400"/>
            <a:ext cx="5486400" cy="420846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7"/>
          <p:cNvSpPr>
            <a:spLocks noGrp="1" noChangeArrowheads="1"/>
          </p:cNvSpPr>
          <p:nvPr>
            <p:ph type="sldNum"/>
          </p:nvPr>
        </p:nvSpPr>
        <p:spPr>
          <a:ln/>
        </p:spPr>
        <p:txBody>
          <a:bodyPr/>
          <a:lstStyle/>
          <a:p>
            <a:fld id="{C62E3195-624B-6448-8991-D7834652FEA3}" type="slidenum">
              <a:rPr lang="en-US"/>
              <a:pPr/>
              <a:t>10</a:t>
            </a:fld>
            <a:endParaRPr lang="en-US"/>
          </a:p>
        </p:txBody>
      </p:sp>
      <p:sp>
        <p:nvSpPr>
          <p:cNvPr id="30721" name="Text Box 1"/>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0722" name="Text Box 2"/>
          <p:cNvSpPr txBox="1">
            <a:spLocks noChangeArrowheads="1"/>
          </p:cNvSpPr>
          <p:nvPr>
            <p:ph type="body"/>
          </p:nvPr>
        </p:nvSpPr>
        <p:spPr bwMode="auto">
          <a:xfrm>
            <a:off x="685800" y="4343400"/>
            <a:ext cx="5486400" cy="420846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E4634D9-80BA-E24E-A3EF-A22C9357B768}" type="slidenum">
              <a:rPr lang="en-US"/>
              <a:pPr/>
              <a:t>16</a:t>
            </a:fld>
            <a:endParaRPr lang="en-US"/>
          </a:p>
        </p:txBody>
      </p:sp>
      <p:sp>
        <p:nvSpPr>
          <p:cNvPr id="72706"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72707" name="Rectangle 3"/>
          <p:cNvSpPr>
            <a:spLocks noGrp="1" noChangeArrowheads="1"/>
          </p:cNvSpPr>
          <p:nvPr>
            <p:ph type="body" idx="1"/>
          </p:nvPr>
        </p:nvSpPr>
        <p:spPr/>
        <p:txBody>
          <a:bodyP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E46BB18-D629-014E-AC87-D7BD4AD9569F}" type="datetimeFigureOut">
              <a:rPr lang="en-US" smtClean="0"/>
              <a:t>12/6/17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79AA9E-F54F-EF4C-86EC-4E286D6763D5}" type="slidenum">
              <a:rPr lang="en-US" smtClean="0"/>
              <a:t>‹#›</a:t>
            </a:fld>
            <a:endParaRPr lang="en-US"/>
          </a:p>
        </p:txBody>
      </p:sp>
    </p:spTree>
    <p:extLst>
      <p:ext uri="{BB962C8B-B14F-4D97-AF65-F5344CB8AC3E}">
        <p14:creationId xmlns:p14="http://schemas.microsoft.com/office/powerpoint/2010/main" val="32075362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E46BB18-D629-014E-AC87-D7BD4AD9569F}" type="datetimeFigureOut">
              <a:rPr lang="en-US" smtClean="0"/>
              <a:t>12/6/17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79AA9E-F54F-EF4C-86EC-4E286D6763D5}" type="slidenum">
              <a:rPr lang="en-US" smtClean="0"/>
              <a:t>‹#›</a:t>
            </a:fld>
            <a:endParaRPr lang="en-US"/>
          </a:p>
        </p:txBody>
      </p:sp>
    </p:spTree>
    <p:extLst>
      <p:ext uri="{BB962C8B-B14F-4D97-AF65-F5344CB8AC3E}">
        <p14:creationId xmlns:p14="http://schemas.microsoft.com/office/powerpoint/2010/main" val="8415371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E46BB18-D629-014E-AC87-D7BD4AD9569F}" type="datetimeFigureOut">
              <a:rPr lang="en-US" smtClean="0"/>
              <a:t>12/6/17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79AA9E-F54F-EF4C-86EC-4E286D6763D5}" type="slidenum">
              <a:rPr lang="en-US" smtClean="0"/>
              <a:t>‹#›</a:t>
            </a:fld>
            <a:endParaRPr lang="en-US"/>
          </a:p>
        </p:txBody>
      </p:sp>
    </p:spTree>
    <p:extLst>
      <p:ext uri="{BB962C8B-B14F-4D97-AF65-F5344CB8AC3E}">
        <p14:creationId xmlns:p14="http://schemas.microsoft.com/office/powerpoint/2010/main" val="37823441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E46BB18-D629-014E-AC87-D7BD4AD9569F}" type="datetimeFigureOut">
              <a:rPr lang="en-US" smtClean="0"/>
              <a:t>12/6/17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79AA9E-F54F-EF4C-86EC-4E286D6763D5}" type="slidenum">
              <a:rPr lang="en-US" smtClean="0"/>
              <a:t>‹#›</a:t>
            </a:fld>
            <a:endParaRPr lang="en-US"/>
          </a:p>
        </p:txBody>
      </p:sp>
    </p:spTree>
    <p:extLst>
      <p:ext uri="{BB962C8B-B14F-4D97-AF65-F5344CB8AC3E}">
        <p14:creationId xmlns:p14="http://schemas.microsoft.com/office/powerpoint/2010/main" val="30174658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E46BB18-D629-014E-AC87-D7BD4AD9569F}" type="datetimeFigureOut">
              <a:rPr lang="en-US" smtClean="0"/>
              <a:t>12/6/17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79AA9E-F54F-EF4C-86EC-4E286D6763D5}" type="slidenum">
              <a:rPr lang="en-US" smtClean="0"/>
              <a:t>‹#›</a:t>
            </a:fld>
            <a:endParaRPr lang="en-US"/>
          </a:p>
        </p:txBody>
      </p:sp>
    </p:spTree>
    <p:extLst>
      <p:ext uri="{BB962C8B-B14F-4D97-AF65-F5344CB8AC3E}">
        <p14:creationId xmlns:p14="http://schemas.microsoft.com/office/powerpoint/2010/main" val="7753525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E46BB18-D629-014E-AC87-D7BD4AD9569F}" type="datetimeFigureOut">
              <a:rPr lang="en-US" smtClean="0"/>
              <a:t>12/6/17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679AA9E-F54F-EF4C-86EC-4E286D6763D5}" type="slidenum">
              <a:rPr lang="en-US" smtClean="0"/>
              <a:t>‹#›</a:t>
            </a:fld>
            <a:endParaRPr lang="en-US"/>
          </a:p>
        </p:txBody>
      </p:sp>
    </p:spTree>
    <p:extLst>
      <p:ext uri="{BB962C8B-B14F-4D97-AF65-F5344CB8AC3E}">
        <p14:creationId xmlns:p14="http://schemas.microsoft.com/office/powerpoint/2010/main" val="6383859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E46BB18-D629-014E-AC87-D7BD4AD9569F}" type="datetimeFigureOut">
              <a:rPr lang="en-US" smtClean="0"/>
              <a:t>12/6/17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679AA9E-F54F-EF4C-86EC-4E286D6763D5}" type="slidenum">
              <a:rPr lang="en-US" smtClean="0"/>
              <a:t>‹#›</a:t>
            </a:fld>
            <a:endParaRPr lang="en-US"/>
          </a:p>
        </p:txBody>
      </p:sp>
    </p:spTree>
    <p:extLst>
      <p:ext uri="{BB962C8B-B14F-4D97-AF65-F5344CB8AC3E}">
        <p14:creationId xmlns:p14="http://schemas.microsoft.com/office/powerpoint/2010/main" val="8555750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E46BB18-D629-014E-AC87-D7BD4AD9569F}" type="datetimeFigureOut">
              <a:rPr lang="en-US" smtClean="0"/>
              <a:t>12/6/17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679AA9E-F54F-EF4C-86EC-4E286D6763D5}" type="slidenum">
              <a:rPr lang="en-US" smtClean="0"/>
              <a:t>‹#›</a:t>
            </a:fld>
            <a:endParaRPr lang="en-US"/>
          </a:p>
        </p:txBody>
      </p:sp>
    </p:spTree>
    <p:extLst>
      <p:ext uri="{BB962C8B-B14F-4D97-AF65-F5344CB8AC3E}">
        <p14:creationId xmlns:p14="http://schemas.microsoft.com/office/powerpoint/2010/main" val="7168515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E46BB18-D629-014E-AC87-D7BD4AD9569F}" type="datetimeFigureOut">
              <a:rPr lang="en-US" smtClean="0"/>
              <a:t>12/6/17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679AA9E-F54F-EF4C-86EC-4E286D6763D5}" type="slidenum">
              <a:rPr lang="en-US" smtClean="0"/>
              <a:t>‹#›</a:t>
            </a:fld>
            <a:endParaRPr lang="en-US"/>
          </a:p>
        </p:txBody>
      </p:sp>
    </p:spTree>
    <p:extLst>
      <p:ext uri="{BB962C8B-B14F-4D97-AF65-F5344CB8AC3E}">
        <p14:creationId xmlns:p14="http://schemas.microsoft.com/office/powerpoint/2010/main" val="40577800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E46BB18-D629-014E-AC87-D7BD4AD9569F}" type="datetimeFigureOut">
              <a:rPr lang="en-US" smtClean="0"/>
              <a:t>12/6/17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679AA9E-F54F-EF4C-86EC-4E286D6763D5}" type="slidenum">
              <a:rPr lang="en-US" smtClean="0"/>
              <a:t>‹#›</a:t>
            </a:fld>
            <a:endParaRPr lang="en-US"/>
          </a:p>
        </p:txBody>
      </p:sp>
    </p:spTree>
    <p:extLst>
      <p:ext uri="{BB962C8B-B14F-4D97-AF65-F5344CB8AC3E}">
        <p14:creationId xmlns:p14="http://schemas.microsoft.com/office/powerpoint/2010/main" val="19798548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E46BB18-D629-014E-AC87-D7BD4AD9569F}" type="datetimeFigureOut">
              <a:rPr lang="en-US" smtClean="0"/>
              <a:t>12/6/17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679AA9E-F54F-EF4C-86EC-4E286D6763D5}" type="slidenum">
              <a:rPr lang="en-US" smtClean="0"/>
              <a:t>‹#›</a:t>
            </a:fld>
            <a:endParaRPr lang="en-US"/>
          </a:p>
        </p:txBody>
      </p:sp>
    </p:spTree>
    <p:extLst>
      <p:ext uri="{BB962C8B-B14F-4D97-AF65-F5344CB8AC3E}">
        <p14:creationId xmlns:p14="http://schemas.microsoft.com/office/powerpoint/2010/main" val="2637376402"/>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E46BB18-D629-014E-AC87-D7BD4AD9569F}" type="datetimeFigureOut">
              <a:rPr lang="en-US" smtClean="0"/>
              <a:t>12/6/17</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679AA9E-F54F-EF4C-86EC-4E286D6763D5}" type="slidenum">
              <a:rPr lang="en-US" smtClean="0"/>
              <a:t>‹#›</a:t>
            </a:fld>
            <a:endParaRPr lang="en-US"/>
          </a:p>
        </p:txBody>
      </p:sp>
    </p:spTree>
    <p:extLst>
      <p:ext uri="{BB962C8B-B14F-4D97-AF65-F5344CB8AC3E}">
        <p14:creationId xmlns:p14="http://schemas.microsoft.com/office/powerpoint/2010/main" val="225911741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4.em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em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8.em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9.em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0.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hyperlink" Target="http://www.cc.gatech.edu/"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2.png"/><Relationship Id="rId3" Type="http://schemas.openxmlformats.org/officeDocument/2006/relationships/image" Target="../media/image1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6.png"/><Relationship Id="rId3" Type="http://schemas.openxmlformats.org/officeDocument/2006/relationships/image" Target="../media/image1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 Id="rId3" Type="http://schemas.openxmlformats.org/officeDocument/2006/relationships/image" Target="../media/image1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40.xml.rels><?xml version="1.0" encoding="UTF-8" standalone="yes"?>
<Relationships xmlns="http://schemas.openxmlformats.org/package/2006/relationships"><Relationship Id="rId11" Type="http://schemas.openxmlformats.org/officeDocument/2006/relationships/image" Target="../media/image29.png"/><Relationship Id="rId12" Type="http://schemas.openxmlformats.org/officeDocument/2006/relationships/image" Target="../media/image30.png"/><Relationship Id="rId13" Type="http://schemas.openxmlformats.org/officeDocument/2006/relationships/image" Target="../media/image31.png"/><Relationship Id="rId1" Type="http://schemas.openxmlformats.org/officeDocument/2006/relationships/slideLayout" Target="../slideLayouts/slideLayout6.xml"/><Relationship Id="rId2" Type="http://schemas.openxmlformats.org/officeDocument/2006/relationships/image" Target="../media/image20.png"/><Relationship Id="rId3" Type="http://schemas.openxmlformats.org/officeDocument/2006/relationships/image" Target="../media/image21.png"/><Relationship Id="rId4" Type="http://schemas.openxmlformats.org/officeDocument/2006/relationships/image" Target="../media/image22.png"/><Relationship Id="rId5" Type="http://schemas.openxmlformats.org/officeDocument/2006/relationships/image" Target="../media/image23.png"/><Relationship Id="rId6" Type="http://schemas.openxmlformats.org/officeDocument/2006/relationships/image" Target="../media/image24.png"/><Relationship Id="rId7" Type="http://schemas.openxmlformats.org/officeDocument/2006/relationships/image" Target="../media/image25.png"/><Relationship Id="rId8" Type="http://schemas.openxmlformats.org/officeDocument/2006/relationships/image" Target="../media/image26.png"/><Relationship Id="rId9" Type="http://schemas.openxmlformats.org/officeDocument/2006/relationships/image" Target="../media/image27.png"/><Relationship Id="rId10" Type="http://schemas.openxmlformats.org/officeDocument/2006/relationships/image" Target="../media/image2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image" Target="../media/image35.png"/><Relationship Id="rId6" Type="http://schemas.openxmlformats.org/officeDocument/2006/relationships/image" Target="../media/image36.png"/><Relationship Id="rId7" Type="http://schemas.openxmlformats.org/officeDocument/2006/relationships/image" Target="../media/image37.png"/><Relationship Id="rId8" Type="http://schemas.openxmlformats.org/officeDocument/2006/relationships/image" Target="../media/image38.png"/><Relationship Id="rId9" Type="http://schemas.openxmlformats.org/officeDocument/2006/relationships/image" Target="../media/image39.png"/><Relationship Id="rId1" Type="http://schemas.openxmlformats.org/officeDocument/2006/relationships/slideLayout" Target="../slideLayouts/slideLayout2.xml"/><Relationship Id="rId2" Type="http://schemas.openxmlformats.org/officeDocument/2006/relationships/image" Target="../media/image32.png"/></Relationships>
</file>

<file path=ppt/slides/_rels/slide44.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image" Target="../media/image41.png"/><Relationship Id="rId5" Type="http://schemas.openxmlformats.org/officeDocument/2006/relationships/image" Target="../media/image42.png"/><Relationship Id="rId6" Type="http://schemas.openxmlformats.org/officeDocument/2006/relationships/image" Target="../media/image43.wmf"/><Relationship Id="rId1" Type="http://schemas.openxmlformats.org/officeDocument/2006/relationships/slideLayout" Target="../slideLayouts/slideLayout6.xml"/><Relationship Id="rId2" Type="http://schemas.openxmlformats.org/officeDocument/2006/relationships/notesSlide" Target="../notesSlides/notesSlide2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png"/></Relationships>
</file>

<file path=ppt/slides/_rels/slide48.xml.rels><?xml version="1.0" encoding="UTF-8" standalone="yes"?>
<Relationships xmlns="http://schemas.openxmlformats.org/package/2006/relationships"><Relationship Id="rId3" Type="http://schemas.openxmlformats.org/officeDocument/2006/relationships/image" Target="../media/image47.png"/><Relationship Id="rId4" Type="http://schemas.openxmlformats.org/officeDocument/2006/relationships/image" Target="../media/image48.png"/><Relationship Id="rId1" Type="http://schemas.openxmlformats.org/officeDocument/2006/relationships/slideLayout" Target="../slideLayouts/slideLayout2.xml"/><Relationship Id="rId2" Type="http://schemas.openxmlformats.org/officeDocument/2006/relationships/image" Target="../media/image46.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50.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52.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 Id="rId3" Type="http://schemas.openxmlformats.org/officeDocument/2006/relationships/image" Target="../media/image53.png"/></Relationships>
</file>

<file path=ppt/slides/_rels/slide55.xml.rels><?xml version="1.0" encoding="UTF-8" standalone="yes"?>
<Relationships xmlns="http://schemas.openxmlformats.org/package/2006/relationships"><Relationship Id="rId3" Type="http://schemas.openxmlformats.org/officeDocument/2006/relationships/image" Target="../media/image55.png"/><Relationship Id="rId4" Type="http://schemas.openxmlformats.org/officeDocument/2006/relationships/image" Target="../media/image56.png"/><Relationship Id="rId5" Type="http://schemas.openxmlformats.org/officeDocument/2006/relationships/image" Target="../media/image57.png"/><Relationship Id="rId6" Type="http://schemas.openxmlformats.org/officeDocument/2006/relationships/image" Target="../media/image58.png"/><Relationship Id="rId1" Type="http://schemas.openxmlformats.org/officeDocument/2006/relationships/slideLayout" Target="../slideLayouts/slideLayout2.xml"/><Relationship Id="rId2" Type="http://schemas.openxmlformats.org/officeDocument/2006/relationships/image" Target="../media/image54.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57.xml.rels><?xml version="1.0" encoding="UTF-8" standalone="yes"?>
<Relationships xmlns="http://schemas.openxmlformats.org/package/2006/relationships"><Relationship Id="rId3" Type="http://schemas.openxmlformats.org/officeDocument/2006/relationships/image" Target="../media/image59.png"/><Relationship Id="rId4" Type="http://schemas.openxmlformats.org/officeDocument/2006/relationships/image" Target="../media/image60.png"/><Relationship Id="rId5" Type="http://schemas.openxmlformats.org/officeDocument/2006/relationships/image" Target="../media/image61.png"/><Relationship Id="rId6" Type="http://schemas.openxmlformats.org/officeDocument/2006/relationships/image" Target="../media/image62.png"/><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58.xml.rels><?xml version="1.0" encoding="UTF-8" standalone="yes"?>
<Relationships xmlns="http://schemas.openxmlformats.org/package/2006/relationships"><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image" Target="../media/image65.png"/><Relationship Id="rId6" Type="http://schemas.openxmlformats.org/officeDocument/2006/relationships/image" Target="../media/image66.png"/><Relationship Id="rId7" Type="http://schemas.openxmlformats.org/officeDocument/2006/relationships/image" Target="../media/image67.png"/><Relationship Id="rId8" Type="http://schemas.openxmlformats.org/officeDocument/2006/relationships/image" Target="../media/image68.png"/><Relationship Id="rId9" Type="http://schemas.openxmlformats.org/officeDocument/2006/relationships/image" Target="../media/image69.gif"/><Relationship Id="rId10" Type="http://schemas.openxmlformats.org/officeDocument/2006/relationships/image" Target="../media/image70.png"/><Relationship Id="rId1" Type="http://schemas.openxmlformats.org/officeDocument/2006/relationships/slideLayout" Target="../slideLayouts/slideLayout6.xml"/><Relationship Id="rId2" Type="http://schemas.openxmlformats.org/officeDocument/2006/relationships/notesSlide" Target="../notesSlides/notesSlide28.xml"/></Relationships>
</file>

<file path=ppt/slides/_rels/slide59.xml.rels><?xml version="1.0" encoding="UTF-8" standalone="yes"?>
<Relationships xmlns="http://schemas.openxmlformats.org/package/2006/relationships"><Relationship Id="rId3" Type="http://schemas.openxmlformats.org/officeDocument/2006/relationships/image" Target="../media/image71.png"/><Relationship Id="rId4" Type="http://schemas.openxmlformats.org/officeDocument/2006/relationships/image" Target="../media/image72.png"/><Relationship Id="rId1" Type="http://schemas.openxmlformats.org/officeDocument/2006/relationships/slideLayout" Target="../slideLayouts/slideLayout6.xml"/><Relationship Id="rId2" Type="http://schemas.openxmlformats.org/officeDocument/2006/relationships/notesSlide" Target="../notesSlides/notesSlide2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2.emf"/></Relationships>
</file>

<file path=ppt/slides/_rels/slide60.xml.rels><?xml version="1.0" encoding="UTF-8" standalone="yes"?>
<Relationships xmlns="http://schemas.openxmlformats.org/package/2006/relationships"><Relationship Id="rId3" Type="http://schemas.openxmlformats.org/officeDocument/2006/relationships/slideLayout" Target="../slideLayouts/slideLayout6.xml"/><Relationship Id="rId4" Type="http://schemas.openxmlformats.org/officeDocument/2006/relationships/image" Target="../media/image73.png"/><Relationship Id="rId1" Type="http://schemas.microsoft.com/office/2007/relationships/media" Target="../media/media1.mp4"/><Relationship Id="rId2" Type="http://schemas.openxmlformats.org/officeDocument/2006/relationships/video" Target="../media/media1.mp4"/></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Internet Security 101:</a:t>
            </a:r>
            <a:br>
              <a:rPr lang="en-US" dirty="0" smtClean="0"/>
            </a:br>
            <a:r>
              <a:rPr lang="en-US" dirty="0" smtClean="0"/>
              <a:t>From Packets to Propaganda</a:t>
            </a:r>
            <a:endParaRPr lang="en-US" dirty="0"/>
          </a:p>
        </p:txBody>
      </p:sp>
      <p:sp>
        <p:nvSpPr>
          <p:cNvPr id="3" name="Subtitle 2"/>
          <p:cNvSpPr>
            <a:spLocks noGrp="1"/>
          </p:cNvSpPr>
          <p:nvPr>
            <p:ph type="subTitle" idx="1"/>
          </p:nvPr>
        </p:nvSpPr>
        <p:spPr/>
        <p:txBody>
          <a:bodyPr/>
          <a:lstStyle/>
          <a:p>
            <a:r>
              <a:rPr lang="en-US" dirty="0" smtClean="0"/>
              <a:t>Nick Feamster</a:t>
            </a:r>
            <a:br>
              <a:rPr lang="en-US" dirty="0" smtClean="0"/>
            </a:br>
            <a:r>
              <a:rPr lang="en-US" dirty="0" smtClean="0"/>
              <a:t>Princeton University</a:t>
            </a:r>
            <a:endParaRPr lang="en-US" dirty="0"/>
          </a:p>
        </p:txBody>
      </p:sp>
    </p:spTree>
    <p:extLst>
      <p:ext uri="{BB962C8B-B14F-4D97-AF65-F5344CB8AC3E}">
        <p14:creationId xmlns:p14="http://schemas.microsoft.com/office/powerpoint/2010/main" val="1568656643"/>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Rectangle 1"/>
          <p:cNvSpPr>
            <a:spLocks noGrp="1" noChangeArrowheads="1"/>
          </p:cNvSpPr>
          <p:nvPr>
            <p:ph type="title"/>
          </p:nvPr>
        </p:nvSpPr>
        <p:spPr>
          <a:xfrm>
            <a:off x="457200" y="274638"/>
            <a:ext cx="8229600" cy="1143000"/>
          </a:xfrm>
          <a:ln/>
        </p:spPr>
        <p:txBody>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4000"/>
              <a:t>Idea: Message Blocks (“Packets”)</a:t>
            </a:r>
          </a:p>
        </p:txBody>
      </p:sp>
      <p:sp>
        <p:nvSpPr>
          <p:cNvPr id="13314" name="Rectangle 2"/>
          <p:cNvSpPr>
            <a:spLocks noGrp="1" noChangeArrowheads="1"/>
          </p:cNvSpPr>
          <p:nvPr>
            <p:ph type="body" idx="1"/>
          </p:nvPr>
        </p:nvSpPr>
        <p:spPr>
          <a:xfrm>
            <a:off x="457200" y="5410200"/>
            <a:ext cx="8229600" cy="1447800"/>
          </a:xfrm>
          <a:ln/>
        </p:spPr>
        <p:txBody>
          <a:bodyPr/>
          <a:lstStyle/>
          <a:p>
            <a:pPr marL="341313" indent="-341313">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t>No centralized routing mechanism</a:t>
            </a:r>
          </a:p>
          <a:p>
            <a:pPr marL="341313" indent="-341313">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b="1"/>
              <a:t>Analogy</a:t>
            </a:r>
            <a:r>
              <a:rPr lang="en-US"/>
              <a:t> to postman sorting mail</a:t>
            </a:r>
          </a:p>
          <a:p>
            <a:pPr marL="341313" indent="-341313">
              <a:buFont typeface="Arial" charset="0"/>
              <a:buNone/>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US"/>
          </a:p>
        </p:txBody>
      </p:sp>
      <p:pic>
        <p:nvPicPr>
          <p:cNvPr id="1331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2775" y="1525588"/>
            <a:ext cx="5167313" cy="34925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Tree>
    <p:extLst>
      <p:ext uri="{BB962C8B-B14F-4D97-AF65-F5344CB8AC3E}">
        <p14:creationId xmlns:p14="http://schemas.microsoft.com/office/powerpoint/2010/main" val="3476298562"/>
      </p:ext>
    </p:extLst>
  </p:cSld>
  <p:clrMapOvr>
    <a:masterClrMapping/>
  </p:clrMapOvr>
  <p:transition xmlns:p14="http://schemas.microsoft.com/office/powerpoint/2010/main" spd="med"/>
  <p:timing>
    <p:tnLst>
      <p:par>
        <p:cTn xmlns:p14="http://schemas.microsoft.com/office/powerpoint/2010/main" id="1" dur="indefinite"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normAutofit fontScale="90000"/>
          </a:bodyPr>
          <a:lstStyle/>
          <a:p>
            <a:r>
              <a:rPr lang="en-US"/>
              <a:t>ARPAnet plan</a:t>
            </a:r>
            <a:br>
              <a:rPr lang="en-US"/>
            </a:br>
            <a:r>
              <a:rPr lang="en-US" sz="2000"/>
              <a:t>Rough sketch by Larry Roberts, late 1960s.</a:t>
            </a:r>
            <a:r>
              <a:rPr lang="en-US"/>
              <a:t> </a:t>
            </a:r>
          </a:p>
        </p:txBody>
      </p:sp>
      <p:pic>
        <p:nvPicPr>
          <p:cNvPr id="15365"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2089150"/>
            <a:ext cx="8115300" cy="4151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2293564417"/>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r>
              <a:rPr lang="en-US"/>
              <a:t>International Networking</a:t>
            </a:r>
          </a:p>
        </p:txBody>
      </p:sp>
      <p:sp>
        <p:nvSpPr>
          <p:cNvPr id="13315" name="Rectangle 3"/>
          <p:cNvSpPr>
            <a:spLocks noGrp="1" noChangeArrowheads="1"/>
          </p:cNvSpPr>
          <p:nvPr>
            <p:ph type="body" idx="1"/>
          </p:nvPr>
        </p:nvSpPr>
        <p:spPr/>
        <p:txBody>
          <a:bodyPr/>
          <a:lstStyle/>
          <a:p>
            <a:r>
              <a:rPr lang="en-US"/>
              <a:t>First proposed to link NPLnet and ARPAnet in 1971.</a:t>
            </a:r>
          </a:p>
          <a:p>
            <a:pPr lvl="1"/>
            <a:r>
              <a:rPr lang="en-US"/>
              <a:t>Use link through UK to seismic array in Norway.</a:t>
            </a:r>
          </a:p>
          <a:p>
            <a:pPr lvl="1"/>
            <a:r>
              <a:rPr lang="en-US"/>
              <a:t>Politics made this impossible.</a:t>
            </a:r>
          </a:p>
          <a:p>
            <a:endParaRPr lang="en-US"/>
          </a:p>
          <a:p>
            <a:r>
              <a:rPr lang="en-US"/>
              <a:t>UCL connected in July 1973, via a link to Norway, and onward satellite link to ARPAnet.</a:t>
            </a:r>
          </a:p>
        </p:txBody>
      </p:sp>
    </p:spTree>
    <p:extLst>
      <p:ext uri="{BB962C8B-B14F-4D97-AF65-F5344CB8AC3E}">
        <p14:creationId xmlns:p14="http://schemas.microsoft.com/office/powerpoint/2010/main" val="2734462881"/>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4996" name="Picture 4" descr="&#10;june74.gif                                                     000271A4Macintosh HD                   B746BDF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303213"/>
            <a:ext cx="8126413" cy="65547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3241966"/>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r>
              <a:rPr lang="en-US"/>
              <a:t>Towards an Internet</a:t>
            </a:r>
          </a:p>
        </p:txBody>
      </p:sp>
      <p:sp>
        <p:nvSpPr>
          <p:cNvPr id="19459" name="Rectangle 3"/>
          <p:cNvSpPr>
            <a:spLocks noGrp="1" noChangeArrowheads="1"/>
          </p:cNvSpPr>
          <p:nvPr>
            <p:ph type="body" idx="1"/>
          </p:nvPr>
        </p:nvSpPr>
        <p:spPr>
          <a:xfrm>
            <a:off x="457200" y="1981200"/>
            <a:ext cx="8229600" cy="4343400"/>
          </a:xfrm>
        </p:spPr>
        <p:txBody>
          <a:bodyPr>
            <a:normAutofit lnSpcReduction="10000"/>
          </a:bodyPr>
          <a:lstStyle/>
          <a:p>
            <a:pPr>
              <a:lnSpc>
                <a:spcPct val="90000"/>
              </a:lnSpc>
            </a:pPr>
            <a:r>
              <a:rPr lang="en-US" dirty="0" err="1"/>
              <a:t>ARPAnet</a:t>
            </a:r>
            <a:r>
              <a:rPr lang="en-US" dirty="0"/>
              <a:t> </a:t>
            </a:r>
            <a:r>
              <a:rPr lang="en-US" dirty="0" smtClean="0"/>
              <a:t>wasn</a:t>
            </a:r>
            <a:r>
              <a:rPr lang="en-US" dirty="0" smtClean="0">
                <a:latin typeface="Arial"/>
              </a:rPr>
              <a:t>’</a:t>
            </a:r>
            <a:r>
              <a:rPr lang="en-US" dirty="0" smtClean="0"/>
              <a:t>t </a:t>
            </a:r>
            <a:r>
              <a:rPr lang="en-US" dirty="0"/>
              <a:t>the only network.</a:t>
            </a:r>
          </a:p>
          <a:p>
            <a:pPr lvl="1">
              <a:lnSpc>
                <a:spcPct val="90000"/>
              </a:lnSpc>
            </a:pPr>
            <a:r>
              <a:rPr lang="en-US" dirty="0"/>
              <a:t>SATNET over satellite.</a:t>
            </a:r>
          </a:p>
          <a:p>
            <a:pPr lvl="1">
              <a:lnSpc>
                <a:spcPct val="90000"/>
              </a:lnSpc>
            </a:pPr>
            <a:r>
              <a:rPr lang="en-US" dirty="0"/>
              <a:t>Packet Radio networking.</a:t>
            </a:r>
          </a:p>
          <a:p>
            <a:pPr lvl="1">
              <a:lnSpc>
                <a:spcPct val="90000"/>
              </a:lnSpc>
            </a:pPr>
            <a:r>
              <a:rPr lang="en-US" dirty="0"/>
              <a:t>Ethernet Local Area Networks.</a:t>
            </a:r>
          </a:p>
          <a:p>
            <a:pPr>
              <a:lnSpc>
                <a:spcPct val="90000"/>
              </a:lnSpc>
            </a:pPr>
            <a:endParaRPr lang="en-US" dirty="0"/>
          </a:p>
          <a:p>
            <a:pPr>
              <a:lnSpc>
                <a:spcPct val="90000"/>
              </a:lnSpc>
            </a:pPr>
            <a:r>
              <a:rPr lang="en-US" dirty="0"/>
              <a:t>Work started in 1973 on replacing the original Network Control Protocol with TCP and IP:</a:t>
            </a:r>
          </a:p>
          <a:p>
            <a:pPr lvl="1">
              <a:lnSpc>
                <a:spcPct val="90000"/>
              </a:lnSpc>
            </a:pPr>
            <a:r>
              <a:rPr lang="en-US" dirty="0"/>
              <a:t>IP: Inter-network Protocol</a:t>
            </a:r>
          </a:p>
          <a:p>
            <a:pPr lvl="1">
              <a:lnSpc>
                <a:spcPct val="90000"/>
              </a:lnSpc>
            </a:pPr>
            <a:r>
              <a:rPr lang="en-US" dirty="0"/>
              <a:t>TCP: Transmission Control Protocol.</a:t>
            </a:r>
          </a:p>
        </p:txBody>
      </p:sp>
    </p:spTree>
    <p:extLst>
      <p:ext uri="{BB962C8B-B14F-4D97-AF65-F5344CB8AC3E}">
        <p14:creationId xmlns:p14="http://schemas.microsoft.com/office/powerpoint/2010/main" val="424318331"/>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044" name="Picture 4" descr="multinetwork_diagram3.gif                                      000271A4Macintosh HD                   B746BDF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914400"/>
            <a:ext cx="8364538" cy="5794375"/>
          </a:xfrm>
          <a:prstGeom prst="rect">
            <a:avLst/>
          </a:prstGeom>
          <a:noFill/>
          <a:extLst>
            <a:ext uri="{909E8E84-426E-40dd-AFC4-6F175D3DCCD1}">
              <a14:hiddenFill xmlns:a14="http://schemas.microsoft.com/office/drawing/2010/main">
                <a:solidFill>
                  <a:srgbClr val="FFFFFF"/>
                </a:solidFill>
              </a14:hiddenFill>
            </a:ext>
          </a:extLst>
        </p:spPr>
      </p:pic>
      <p:sp>
        <p:nvSpPr>
          <p:cNvPr id="87042" name="Rectangle 2"/>
          <p:cNvSpPr>
            <a:spLocks noGrp="1" noChangeArrowheads="1"/>
          </p:cNvSpPr>
          <p:nvPr>
            <p:ph type="title"/>
          </p:nvPr>
        </p:nvSpPr>
        <p:spPr>
          <a:xfrm>
            <a:off x="381000" y="381000"/>
            <a:ext cx="8229600" cy="1143000"/>
          </a:xfrm>
        </p:spPr>
        <p:txBody>
          <a:bodyPr/>
          <a:lstStyle/>
          <a:p>
            <a:r>
              <a:rPr lang="en-US" sz="2400"/>
              <a:t>Inter-networks Demonstration, 1977</a:t>
            </a:r>
            <a:endParaRPr lang="en-US"/>
          </a:p>
        </p:txBody>
      </p:sp>
    </p:spTree>
    <p:extLst>
      <p:ext uri="{BB962C8B-B14F-4D97-AF65-F5344CB8AC3E}">
        <p14:creationId xmlns:p14="http://schemas.microsoft.com/office/powerpoint/2010/main" val="3339154983"/>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7" name="Text Box 7"/>
          <p:cNvSpPr txBox="1">
            <a:spLocks noChangeArrowheads="1"/>
          </p:cNvSpPr>
          <p:nvPr/>
        </p:nvSpPr>
        <p:spPr bwMode="auto">
          <a:xfrm>
            <a:off x="3810000" y="4114800"/>
            <a:ext cx="4495800" cy="1558925"/>
          </a:xfrm>
          <a:prstGeom prst="rect">
            <a:avLst/>
          </a:prstGeom>
          <a:solidFill>
            <a:srgbClr val="F9F9A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r>
              <a:rPr lang="ja-JP" altLang="en-US" sz="1600">
                <a:latin typeface="Arial"/>
              </a:rPr>
              <a:t>“</a:t>
            </a:r>
            <a:r>
              <a:rPr lang="en-US" sz="1600"/>
              <a:t>This set of goals might seem to be nothing more than a checklist of all the desirable network features. It is important to understand that these goals are in order of importance, and </a:t>
            </a:r>
            <a:r>
              <a:rPr lang="en-US" sz="1600" b="1"/>
              <a:t>an entirely different network architecture would result if the order were changed</a:t>
            </a:r>
            <a:r>
              <a:rPr lang="en-US" sz="1600"/>
              <a:t>.</a:t>
            </a:r>
            <a:r>
              <a:rPr lang="ja-JP" altLang="en-US" sz="1600">
                <a:latin typeface="Arial"/>
              </a:rPr>
              <a:t>”</a:t>
            </a:r>
            <a:endParaRPr lang="en-US" sz="1600"/>
          </a:p>
        </p:txBody>
      </p:sp>
      <p:sp>
        <p:nvSpPr>
          <p:cNvPr id="15362" name="Rectangle 2"/>
          <p:cNvSpPr>
            <a:spLocks noGrp="1" noChangeArrowheads="1"/>
          </p:cNvSpPr>
          <p:nvPr>
            <p:ph type="title"/>
          </p:nvPr>
        </p:nvSpPr>
        <p:spPr/>
        <p:txBody>
          <a:bodyPr/>
          <a:lstStyle/>
          <a:p>
            <a:r>
              <a:rPr lang="en-US"/>
              <a:t>The Design Goals of Internet, v1</a:t>
            </a:r>
          </a:p>
        </p:txBody>
      </p:sp>
      <p:sp>
        <p:nvSpPr>
          <p:cNvPr id="15363" name="Rectangle 3"/>
          <p:cNvSpPr>
            <a:spLocks noGrp="1" noChangeArrowheads="1"/>
          </p:cNvSpPr>
          <p:nvPr>
            <p:ph idx="1"/>
          </p:nvPr>
        </p:nvSpPr>
        <p:spPr>
          <a:xfrm>
            <a:off x="457200" y="1447800"/>
            <a:ext cx="7467600" cy="4114800"/>
          </a:xfrm>
        </p:spPr>
        <p:txBody>
          <a:bodyPr/>
          <a:lstStyle/>
          <a:p>
            <a:r>
              <a:rPr lang="en-US" sz="2400" b="1"/>
              <a:t>Interconnection/Multiplexing </a:t>
            </a:r>
            <a:r>
              <a:rPr lang="en-US" sz="2400" i="1"/>
              <a:t>(packet switching)</a:t>
            </a:r>
            <a:endParaRPr lang="en-US" sz="2400" b="1"/>
          </a:p>
          <a:p>
            <a:r>
              <a:rPr lang="en-US" sz="2400" b="1"/>
              <a:t>Resilience/Survivability </a:t>
            </a:r>
            <a:r>
              <a:rPr lang="en-US" sz="2400" i="1"/>
              <a:t>(fate sharing)</a:t>
            </a:r>
            <a:endParaRPr lang="en-US" sz="2400" b="1"/>
          </a:p>
          <a:p>
            <a:r>
              <a:rPr lang="en-US" sz="2400"/>
              <a:t>Heterogeneity</a:t>
            </a:r>
          </a:p>
          <a:p>
            <a:pPr lvl="1"/>
            <a:r>
              <a:rPr lang="en-US" sz="2000"/>
              <a:t>Different types of services</a:t>
            </a:r>
          </a:p>
          <a:p>
            <a:pPr lvl="1"/>
            <a:r>
              <a:rPr lang="en-US" sz="2000"/>
              <a:t>Different types of networks</a:t>
            </a:r>
          </a:p>
          <a:p>
            <a:r>
              <a:rPr lang="en-US" sz="2400"/>
              <a:t>Distributed management</a:t>
            </a:r>
          </a:p>
          <a:p>
            <a:r>
              <a:rPr lang="en-US" sz="2400">
                <a:solidFill>
                  <a:srgbClr val="B2B2B2"/>
                </a:solidFill>
              </a:rPr>
              <a:t>Cost effectiveness</a:t>
            </a:r>
          </a:p>
          <a:p>
            <a:r>
              <a:rPr lang="en-US" sz="2400"/>
              <a:t>Ease of attachment</a:t>
            </a:r>
          </a:p>
          <a:p>
            <a:r>
              <a:rPr lang="en-US" sz="2400"/>
              <a:t>Accountability</a:t>
            </a:r>
          </a:p>
        </p:txBody>
      </p:sp>
      <p:sp>
        <p:nvSpPr>
          <p:cNvPr id="15364" name="Text Box 4"/>
          <p:cNvSpPr txBox="1">
            <a:spLocks noChangeArrowheads="1"/>
          </p:cNvSpPr>
          <p:nvPr/>
        </p:nvSpPr>
        <p:spPr bwMode="auto">
          <a:xfrm>
            <a:off x="457200" y="5851525"/>
            <a:ext cx="8077200" cy="70167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2000" b="1"/>
              <a:t>These goals were prioritized for a military network.  </a:t>
            </a:r>
            <a:br>
              <a:rPr lang="en-US" sz="2000" b="1"/>
            </a:br>
            <a:r>
              <a:rPr lang="en-US" sz="2000" b="1"/>
              <a:t>Should priorities change as the network evolves?</a:t>
            </a:r>
          </a:p>
        </p:txBody>
      </p:sp>
      <p:sp>
        <p:nvSpPr>
          <p:cNvPr id="15365" name="Line 5"/>
          <p:cNvSpPr>
            <a:spLocks noChangeShapeType="1"/>
          </p:cNvSpPr>
          <p:nvPr/>
        </p:nvSpPr>
        <p:spPr bwMode="auto">
          <a:xfrm>
            <a:off x="7162800" y="2057400"/>
            <a:ext cx="0" cy="182880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5366" name="Text Box 6"/>
          <p:cNvSpPr txBox="1">
            <a:spLocks noChangeArrowheads="1"/>
          </p:cNvSpPr>
          <p:nvPr/>
        </p:nvSpPr>
        <p:spPr bwMode="auto">
          <a:xfrm>
            <a:off x="7315200" y="2514600"/>
            <a:ext cx="18288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2400" b="1">
                <a:solidFill>
                  <a:srgbClr val="FF3300"/>
                </a:solidFill>
              </a:rPr>
              <a:t>Decreasing</a:t>
            </a:r>
            <a:br>
              <a:rPr lang="en-US" sz="2400" b="1">
                <a:solidFill>
                  <a:srgbClr val="FF3300"/>
                </a:solidFill>
              </a:rPr>
            </a:br>
            <a:r>
              <a:rPr lang="en-US" sz="2400" b="1">
                <a:solidFill>
                  <a:srgbClr val="FF3300"/>
                </a:solidFill>
              </a:rPr>
              <a:t>Priority</a:t>
            </a:r>
          </a:p>
        </p:txBody>
      </p:sp>
    </p:spTree>
    <p:extLst>
      <p:ext uri="{BB962C8B-B14F-4D97-AF65-F5344CB8AC3E}">
        <p14:creationId xmlns:p14="http://schemas.microsoft.com/office/powerpoint/2010/main" val="643886756"/>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Title 1"/>
          <p:cNvSpPr>
            <a:spLocks noGrp="1"/>
          </p:cNvSpPr>
          <p:nvPr>
            <p:ph type="title"/>
          </p:nvPr>
        </p:nvSpPr>
        <p:spPr>
          <a:xfrm>
            <a:off x="457200" y="106363"/>
            <a:ext cx="8229600" cy="936625"/>
          </a:xfrm>
        </p:spPr>
        <p:txBody>
          <a:bodyPr/>
          <a:lstStyle/>
          <a:p>
            <a:r>
              <a:rPr lang="en-US" dirty="0" smtClean="0">
                <a:latin typeface="Arial" charset="0"/>
                <a:ea typeface="MS PGothic" charset="0"/>
              </a:rPr>
              <a:t>Interconnection Pre-1995</a:t>
            </a:r>
            <a:endParaRPr lang="en-US" dirty="0">
              <a:latin typeface="Arial" charset="0"/>
              <a:ea typeface="MS PGothic" charset="0"/>
            </a:endParaRPr>
          </a:p>
        </p:txBody>
      </p:sp>
      <p:sp>
        <p:nvSpPr>
          <p:cNvPr id="35842" name="Content Placeholder 2"/>
          <p:cNvSpPr>
            <a:spLocks noGrp="1"/>
          </p:cNvSpPr>
          <p:nvPr>
            <p:ph idx="1"/>
          </p:nvPr>
        </p:nvSpPr>
        <p:spPr>
          <a:xfrm>
            <a:off x="457200" y="1042988"/>
            <a:ext cx="8229600" cy="4948237"/>
          </a:xfrm>
        </p:spPr>
        <p:txBody>
          <a:bodyPr/>
          <a:lstStyle/>
          <a:p>
            <a:pPr marL="0" indent="0">
              <a:buFont typeface="Arial" charset="0"/>
              <a:buNone/>
            </a:pPr>
            <a:r>
              <a:rPr lang="en-US" sz="2000" b="1">
                <a:latin typeface="Arial" charset="0"/>
                <a:ea typeface="MS PGothic" charset="0"/>
              </a:rPr>
              <a:t>Network interconnection in the U.S. has evolved significantly since the early days of the Internet. </a:t>
            </a:r>
          </a:p>
          <a:p>
            <a:pPr lvl="1"/>
            <a:endParaRPr lang="en-US">
              <a:latin typeface="Arial" charset="0"/>
              <a:ea typeface="MS PGothic" charset="0"/>
            </a:endParaRPr>
          </a:p>
        </p:txBody>
      </p:sp>
      <p:sp>
        <p:nvSpPr>
          <p:cNvPr id="35843"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fld id="{8EE1F402-92B1-844E-AD34-4BEC8A3F1902}" type="slidenum">
              <a:rPr lang="en-US" sz="1200">
                <a:solidFill>
                  <a:srgbClr val="7F7F7F"/>
                </a:solidFill>
              </a:rPr>
              <a:pPr/>
              <a:t>17</a:t>
            </a:fld>
            <a:endParaRPr lang="en-US" sz="1200">
              <a:solidFill>
                <a:srgbClr val="7F7F7F"/>
              </a:solidFill>
            </a:endParaRPr>
          </a:p>
        </p:txBody>
      </p:sp>
      <p:pic>
        <p:nvPicPr>
          <p:cNvPr id="3584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63663" y="2125663"/>
            <a:ext cx="6403975" cy="386556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5914018"/>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8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6138" y="1955800"/>
            <a:ext cx="7424737" cy="444341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37890" name="Title 1"/>
          <p:cNvSpPr>
            <a:spLocks noGrp="1"/>
          </p:cNvSpPr>
          <p:nvPr>
            <p:ph type="title"/>
          </p:nvPr>
        </p:nvSpPr>
        <p:spPr>
          <a:xfrm>
            <a:off x="457200" y="106363"/>
            <a:ext cx="8229600" cy="936625"/>
          </a:xfrm>
        </p:spPr>
        <p:txBody>
          <a:bodyPr/>
          <a:lstStyle/>
          <a:p>
            <a:r>
              <a:rPr lang="en-US" dirty="0" smtClean="0">
                <a:latin typeface="Arial" charset="0"/>
                <a:ea typeface="MS PGothic" charset="0"/>
              </a:rPr>
              <a:t>Interconnection Circa 1995</a:t>
            </a:r>
            <a:endParaRPr lang="en-US" dirty="0">
              <a:latin typeface="Arial" charset="0"/>
              <a:ea typeface="MS PGothic" charset="0"/>
            </a:endParaRPr>
          </a:p>
        </p:txBody>
      </p:sp>
      <p:sp>
        <p:nvSpPr>
          <p:cNvPr id="37891" name="Content Placeholder 2"/>
          <p:cNvSpPr>
            <a:spLocks noGrp="1"/>
          </p:cNvSpPr>
          <p:nvPr>
            <p:ph idx="1"/>
          </p:nvPr>
        </p:nvSpPr>
        <p:spPr>
          <a:xfrm>
            <a:off x="457200" y="909638"/>
            <a:ext cx="8229600" cy="5081587"/>
          </a:xfrm>
        </p:spPr>
        <p:txBody>
          <a:bodyPr/>
          <a:lstStyle/>
          <a:p>
            <a:pPr marL="0" indent="0">
              <a:buFont typeface="Arial" charset="0"/>
              <a:buNone/>
            </a:pPr>
            <a:r>
              <a:rPr lang="en-US" sz="2000" b="1">
                <a:latin typeface="Arial" charset="0"/>
                <a:ea typeface="MS PGothic" charset="0"/>
              </a:rPr>
              <a:t>The backbone eventually transitioned from a single government-operated backbone to a federated backbone model comprised of multiple commercial network operators.</a:t>
            </a:r>
          </a:p>
          <a:p>
            <a:pPr marL="0" indent="0">
              <a:buFont typeface="Arial" charset="0"/>
              <a:buNone/>
            </a:pPr>
            <a:endParaRPr lang="en-US">
              <a:latin typeface="Arial" charset="0"/>
              <a:ea typeface="MS PGothic" charset="0"/>
            </a:endParaRPr>
          </a:p>
          <a:p>
            <a:pPr marL="0" indent="0">
              <a:buFont typeface="Arial" charset="0"/>
              <a:buNone/>
            </a:pPr>
            <a:endParaRPr lang="en-US">
              <a:latin typeface="Arial" charset="0"/>
              <a:ea typeface="MS PGothic" charset="0"/>
            </a:endParaRPr>
          </a:p>
          <a:p>
            <a:pPr lvl="1"/>
            <a:endParaRPr lang="en-US">
              <a:latin typeface="Arial" charset="0"/>
              <a:ea typeface="MS PGothic" charset="0"/>
            </a:endParaRPr>
          </a:p>
        </p:txBody>
      </p:sp>
      <p:sp>
        <p:nvSpPr>
          <p:cNvPr id="37892"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fld id="{8365B6D5-B75F-694F-84D4-555B6FB2812D}" type="slidenum">
              <a:rPr lang="en-US" sz="1200">
                <a:solidFill>
                  <a:srgbClr val="7F7F7F"/>
                </a:solidFill>
              </a:rPr>
              <a:pPr/>
              <a:t>18</a:t>
            </a:fld>
            <a:endParaRPr lang="en-US" sz="1200">
              <a:solidFill>
                <a:srgbClr val="7F7F7F"/>
              </a:solidFill>
            </a:endParaRPr>
          </a:p>
        </p:txBody>
      </p:sp>
    </p:spTree>
    <p:extLst>
      <p:ext uri="{BB962C8B-B14F-4D97-AF65-F5344CB8AC3E}">
        <p14:creationId xmlns:p14="http://schemas.microsoft.com/office/powerpoint/2010/main" val="1759010723"/>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Title 1"/>
          <p:cNvSpPr>
            <a:spLocks noGrp="1"/>
          </p:cNvSpPr>
          <p:nvPr>
            <p:ph type="title"/>
          </p:nvPr>
        </p:nvSpPr>
        <p:spPr>
          <a:xfrm>
            <a:off x="457200" y="106363"/>
            <a:ext cx="8229600" cy="936625"/>
          </a:xfrm>
        </p:spPr>
        <p:txBody>
          <a:bodyPr/>
          <a:lstStyle/>
          <a:p>
            <a:r>
              <a:rPr lang="en-US" dirty="0" smtClean="0">
                <a:latin typeface="Arial" charset="0"/>
                <a:ea typeface="MS PGothic" charset="0"/>
              </a:rPr>
              <a:t>Interconnection Today</a:t>
            </a:r>
            <a:endParaRPr lang="en-US" dirty="0">
              <a:latin typeface="Arial" charset="0"/>
              <a:ea typeface="MS PGothic" charset="0"/>
            </a:endParaRPr>
          </a:p>
        </p:txBody>
      </p:sp>
      <p:sp>
        <p:nvSpPr>
          <p:cNvPr id="39938" name="Content Placeholder 2"/>
          <p:cNvSpPr>
            <a:spLocks noGrp="1"/>
          </p:cNvSpPr>
          <p:nvPr>
            <p:ph idx="1"/>
          </p:nvPr>
        </p:nvSpPr>
        <p:spPr>
          <a:xfrm>
            <a:off x="457200" y="922339"/>
            <a:ext cx="8229600" cy="1294310"/>
          </a:xfrm>
        </p:spPr>
        <p:txBody>
          <a:bodyPr>
            <a:normAutofit lnSpcReduction="10000"/>
          </a:bodyPr>
          <a:lstStyle/>
          <a:p>
            <a:pPr marL="0" indent="0">
              <a:buFont typeface="Arial" charset="0"/>
              <a:buNone/>
            </a:pPr>
            <a:r>
              <a:rPr lang="en-US" sz="2000" b="1" dirty="0">
                <a:latin typeface="Arial" charset="0"/>
                <a:ea typeface="MS PGothic" charset="0"/>
              </a:rPr>
              <a:t>Interconnection today has evolved into a complex amalgam of models incorporating new connectivity options, delivery options, traffic management requirements and business practices. </a:t>
            </a:r>
            <a:r>
              <a:rPr lang="en-US" sz="2000" b="1" dirty="0" smtClean="0">
                <a:latin typeface="Arial" charset="0"/>
                <a:ea typeface="MS PGothic" charset="0"/>
              </a:rPr>
              <a:t>(“Flattening” of the hierarchy.)</a:t>
            </a:r>
            <a:endParaRPr lang="en-US" sz="2000" b="1" dirty="0">
              <a:latin typeface="Arial" charset="0"/>
              <a:ea typeface="MS PGothic" charset="0"/>
            </a:endParaRPr>
          </a:p>
          <a:p>
            <a:pPr marL="0" indent="0">
              <a:buFont typeface="Arial" charset="0"/>
              <a:buNone/>
            </a:pPr>
            <a:endParaRPr lang="en-US" dirty="0">
              <a:latin typeface="Arial" charset="0"/>
              <a:ea typeface="MS PGothic" charset="0"/>
            </a:endParaRPr>
          </a:p>
          <a:p>
            <a:pPr lvl="1"/>
            <a:endParaRPr lang="en-US" dirty="0">
              <a:latin typeface="Arial" charset="0"/>
              <a:ea typeface="MS PGothic" charset="0"/>
            </a:endParaRPr>
          </a:p>
        </p:txBody>
      </p:sp>
      <p:sp>
        <p:nvSpPr>
          <p:cNvPr id="39939"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fld id="{25EFABE5-CA7A-D14B-B034-AFF7C1164DB5}" type="slidenum">
              <a:rPr lang="en-US" sz="1200">
                <a:solidFill>
                  <a:srgbClr val="7F7F7F"/>
                </a:solidFill>
              </a:rPr>
              <a:pPr/>
              <a:t>19</a:t>
            </a:fld>
            <a:endParaRPr lang="en-US" sz="1200">
              <a:solidFill>
                <a:srgbClr val="7F7F7F"/>
              </a:solidFill>
            </a:endParaRPr>
          </a:p>
        </p:txBody>
      </p:sp>
      <p:pic>
        <p:nvPicPr>
          <p:cNvPr id="39940"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38394" y="2350536"/>
            <a:ext cx="6889606" cy="439703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3483429"/>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r>
              <a:rPr lang="en-US"/>
              <a:t>A Brief History of the Internet</a:t>
            </a:r>
          </a:p>
        </p:txBody>
      </p:sp>
      <p:sp>
        <p:nvSpPr>
          <p:cNvPr id="9219" name="Rectangle 3"/>
          <p:cNvSpPr>
            <a:spLocks noGrp="1" noChangeArrowheads="1"/>
          </p:cNvSpPr>
          <p:nvPr>
            <p:ph type="body" idx="1"/>
          </p:nvPr>
        </p:nvSpPr>
        <p:spPr/>
        <p:txBody>
          <a:bodyPr/>
          <a:lstStyle/>
          <a:p>
            <a:pPr>
              <a:lnSpc>
                <a:spcPct val="90000"/>
              </a:lnSpc>
            </a:pPr>
            <a:r>
              <a:rPr lang="en-US" sz="2400" b="1"/>
              <a:t>ARPAnet </a:t>
            </a:r>
            <a:endParaRPr lang="en-US" sz="2400"/>
          </a:p>
          <a:p>
            <a:pPr lvl="1">
              <a:lnSpc>
                <a:spcPct val="90000"/>
              </a:lnSpc>
            </a:pPr>
            <a:r>
              <a:rPr lang="en-US" sz="2400"/>
              <a:t>Conceived in 1966/67 to connect big academic computers together.</a:t>
            </a:r>
          </a:p>
          <a:p>
            <a:pPr lvl="1">
              <a:lnSpc>
                <a:spcPct val="90000"/>
              </a:lnSpc>
            </a:pPr>
            <a:r>
              <a:rPr lang="en-US" sz="2400"/>
              <a:t>First operational ARPAnet nodes in 1969</a:t>
            </a:r>
          </a:p>
          <a:p>
            <a:pPr lvl="2">
              <a:lnSpc>
                <a:spcPct val="90000"/>
              </a:lnSpc>
            </a:pPr>
            <a:r>
              <a:rPr lang="en-GB" sz="2400"/>
              <a:t>UCLA, SRI, UCSB, Utah</a:t>
            </a:r>
          </a:p>
          <a:p>
            <a:pPr>
              <a:lnSpc>
                <a:spcPct val="90000"/>
              </a:lnSpc>
            </a:pPr>
            <a:r>
              <a:rPr lang="en-GB" sz="2400" b="1"/>
              <a:t>NPLnet</a:t>
            </a:r>
            <a:endParaRPr lang="en-GB" sz="2400"/>
          </a:p>
          <a:p>
            <a:pPr lvl="1">
              <a:lnSpc>
                <a:spcPct val="90000"/>
              </a:lnSpc>
            </a:pPr>
            <a:r>
              <a:rPr lang="en-US" sz="2400"/>
              <a:t>Around the same time, at the National Physical Laboratory in UK.</a:t>
            </a:r>
          </a:p>
          <a:p>
            <a:pPr>
              <a:lnSpc>
                <a:spcPct val="90000"/>
              </a:lnSpc>
            </a:pPr>
            <a:r>
              <a:rPr lang="en-GB" sz="2400"/>
              <a:t>Around 20 US Arpanet nodes by 1971</a:t>
            </a:r>
          </a:p>
          <a:p>
            <a:pPr lvl="1">
              <a:lnSpc>
                <a:spcPct val="90000"/>
              </a:lnSpc>
            </a:pPr>
            <a:r>
              <a:rPr lang="en-US" sz="2400"/>
              <a:t>First host-to-host protocol.</a:t>
            </a:r>
            <a:r>
              <a:rPr lang="en-GB" sz="2400"/>
              <a:t> </a:t>
            </a:r>
          </a:p>
          <a:p>
            <a:pPr lvl="1">
              <a:lnSpc>
                <a:spcPct val="90000"/>
              </a:lnSpc>
            </a:pPr>
            <a:r>
              <a:rPr lang="en-GB" sz="2400"/>
              <a:t>Two cross-country links - all at 50 Kbps</a:t>
            </a:r>
            <a:endParaRPr lang="en-US" sz="2400"/>
          </a:p>
        </p:txBody>
      </p:sp>
    </p:spTree>
    <p:extLst>
      <p:ext uri="{BB962C8B-B14F-4D97-AF65-F5344CB8AC3E}">
        <p14:creationId xmlns:p14="http://schemas.microsoft.com/office/powerpoint/2010/main" val="2763477782"/>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p:txBody>
          <a:bodyPr/>
          <a:lstStyle/>
          <a:p>
            <a:r>
              <a:rPr lang="en-US" sz="3600"/>
              <a:t>IPv4 Addresses: Networks of Networks</a:t>
            </a:r>
            <a:endParaRPr lang="en-US" sz="2800"/>
          </a:p>
        </p:txBody>
      </p:sp>
      <p:sp>
        <p:nvSpPr>
          <p:cNvPr id="3075" name="Rectangle 3"/>
          <p:cNvSpPr>
            <a:spLocks noGrp="1" noChangeArrowheads="1"/>
          </p:cNvSpPr>
          <p:nvPr>
            <p:ph idx="1"/>
          </p:nvPr>
        </p:nvSpPr>
        <p:spPr>
          <a:xfrm>
            <a:off x="457200" y="1600200"/>
            <a:ext cx="8229600" cy="1143000"/>
          </a:xfrm>
        </p:spPr>
        <p:txBody>
          <a:bodyPr/>
          <a:lstStyle/>
          <a:p>
            <a:pPr>
              <a:lnSpc>
                <a:spcPct val="130000"/>
              </a:lnSpc>
            </a:pPr>
            <a:r>
              <a:rPr lang="en-US" sz="2400" dirty="0"/>
              <a:t>32-bit number in </a:t>
            </a:r>
            <a:r>
              <a:rPr lang="ja-JP" altLang="en-US" sz="2400" dirty="0">
                <a:latin typeface="Arial"/>
              </a:rPr>
              <a:t>“</a:t>
            </a:r>
            <a:r>
              <a:rPr lang="en-US" sz="2400" dirty="0"/>
              <a:t>dotted-quad</a:t>
            </a:r>
            <a:r>
              <a:rPr lang="ja-JP" altLang="en-US" sz="2400" dirty="0">
                <a:latin typeface="Arial"/>
              </a:rPr>
              <a:t>”</a:t>
            </a:r>
            <a:r>
              <a:rPr lang="en-US" sz="2400" dirty="0"/>
              <a:t> notation</a:t>
            </a:r>
          </a:p>
          <a:p>
            <a:pPr lvl="1">
              <a:lnSpc>
                <a:spcPct val="130000"/>
              </a:lnSpc>
            </a:pPr>
            <a:r>
              <a:rPr lang="en-US" sz="2000" dirty="0" smtClean="0">
                <a:hlinkClick r:id="rId3"/>
              </a:rPr>
              <a:t>www.cs.princeton.edu</a:t>
            </a:r>
            <a:r>
              <a:rPr lang="en-US" sz="2000" dirty="0" smtClean="0"/>
              <a:t> </a:t>
            </a:r>
            <a:r>
              <a:rPr lang="en-US" sz="2000" dirty="0"/>
              <a:t>--- </a:t>
            </a:r>
            <a:r>
              <a:rPr lang="en-US" sz="2000" dirty="0" smtClean="0"/>
              <a:t> 128.112.136.35</a:t>
            </a:r>
            <a:endParaRPr lang="en-US" sz="2000" dirty="0"/>
          </a:p>
        </p:txBody>
      </p:sp>
      <p:sp>
        <p:nvSpPr>
          <p:cNvPr id="24" name="Slide Number Placeholder 5"/>
          <p:cNvSpPr>
            <a:spLocks noGrp="1"/>
          </p:cNvSpPr>
          <p:nvPr>
            <p:ph type="sldNum" sz="quarter" idx="12"/>
          </p:nvPr>
        </p:nvSpPr>
        <p:spPr/>
        <p:txBody>
          <a:bodyPr/>
          <a:lstStyle/>
          <a:p>
            <a:fld id="{AFEFE5BE-FB98-6A4D-8DCC-08AD4B3C464C}" type="slidenum">
              <a:rPr lang="en-US"/>
              <a:pPr/>
              <a:t>20</a:t>
            </a:fld>
            <a:endParaRPr lang="en-US"/>
          </a:p>
        </p:txBody>
      </p:sp>
      <p:grpSp>
        <p:nvGrpSpPr>
          <p:cNvPr id="3076" name="Group 4"/>
          <p:cNvGrpSpPr>
            <a:grpSpLocks/>
          </p:cNvGrpSpPr>
          <p:nvPr/>
        </p:nvGrpSpPr>
        <p:grpSpPr bwMode="auto">
          <a:xfrm>
            <a:off x="696913" y="3200400"/>
            <a:ext cx="7327900" cy="538163"/>
            <a:chOff x="428" y="893"/>
            <a:chExt cx="4616" cy="339"/>
          </a:xfrm>
        </p:grpSpPr>
        <p:grpSp>
          <p:nvGrpSpPr>
            <p:cNvPr id="3077" name="Group 5"/>
            <p:cNvGrpSpPr>
              <a:grpSpLocks/>
            </p:cNvGrpSpPr>
            <p:nvPr/>
          </p:nvGrpSpPr>
          <p:grpSpPr bwMode="auto">
            <a:xfrm>
              <a:off x="428" y="904"/>
              <a:ext cx="4616" cy="328"/>
              <a:chOff x="428" y="904"/>
              <a:chExt cx="4616" cy="328"/>
            </a:xfrm>
          </p:grpSpPr>
          <p:sp>
            <p:nvSpPr>
              <p:cNvPr id="3078" name="Rectangle 6"/>
              <p:cNvSpPr>
                <a:spLocks noChangeArrowheads="1"/>
              </p:cNvSpPr>
              <p:nvPr/>
            </p:nvSpPr>
            <p:spPr bwMode="auto">
              <a:xfrm>
                <a:off x="428" y="908"/>
                <a:ext cx="4616" cy="320"/>
              </a:xfrm>
              <a:prstGeom prst="rect">
                <a:avLst/>
              </a:prstGeom>
              <a:solidFill>
                <a:schemeClr val="bg1"/>
              </a:solidFill>
              <a:ln w="12700">
                <a:solidFill>
                  <a:schemeClr val="tx1"/>
                </a:solidFill>
                <a:miter lim="800000"/>
                <a:headEnd/>
                <a:tailEnd/>
              </a:ln>
              <a:effectLst>
                <a:outerShdw blurRad="63500" dist="107763" dir="2700000" algn="ctr" rotWithShape="0">
                  <a:schemeClr val="bg2">
                    <a:alpha val="74998"/>
                  </a:schemeClr>
                </a:outerShdw>
              </a:effectLst>
            </p:spPr>
            <p:txBody>
              <a:bodyPr wrap="none" anchor="ctr"/>
              <a:lstStyle/>
              <a:p>
                <a:endParaRPr lang="en-US"/>
              </a:p>
            </p:txBody>
          </p:sp>
          <p:sp>
            <p:nvSpPr>
              <p:cNvPr id="3079" name="Line 7"/>
              <p:cNvSpPr>
                <a:spLocks noChangeShapeType="1"/>
              </p:cNvSpPr>
              <p:nvPr/>
            </p:nvSpPr>
            <p:spPr bwMode="auto">
              <a:xfrm>
                <a:off x="2728" y="904"/>
                <a:ext cx="0" cy="32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080" name="Line 8"/>
              <p:cNvSpPr>
                <a:spLocks noChangeShapeType="1"/>
              </p:cNvSpPr>
              <p:nvPr/>
            </p:nvSpPr>
            <p:spPr bwMode="auto">
              <a:xfrm>
                <a:off x="1592" y="904"/>
                <a:ext cx="0" cy="328"/>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081" name="Line 9"/>
              <p:cNvSpPr>
                <a:spLocks noChangeShapeType="1"/>
              </p:cNvSpPr>
              <p:nvPr/>
            </p:nvSpPr>
            <p:spPr bwMode="auto">
              <a:xfrm>
                <a:off x="3896" y="912"/>
                <a:ext cx="0" cy="32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sp>
          <p:nvSpPr>
            <p:cNvPr id="3082" name="Rectangle 10"/>
            <p:cNvSpPr>
              <a:spLocks noChangeArrowheads="1"/>
            </p:cNvSpPr>
            <p:nvPr/>
          </p:nvSpPr>
          <p:spPr bwMode="auto">
            <a:xfrm>
              <a:off x="438" y="893"/>
              <a:ext cx="1123"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2075" tIns="46038" rIns="92075" bIns="46038">
              <a:spAutoFit/>
            </a:bodyPr>
            <a:lstStyle/>
            <a:p>
              <a:pPr eaLnBrk="0" hangingPunct="0"/>
              <a:r>
                <a:rPr lang="en-US" sz="2800" dirty="0" smtClean="0">
                  <a:solidFill>
                    <a:srgbClr val="FF0000"/>
                  </a:solidFill>
                </a:rPr>
                <a:t>10000000</a:t>
              </a:r>
              <a:endParaRPr lang="en-US" sz="2800" dirty="0">
                <a:solidFill>
                  <a:srgbClr val="FF0000"/>
                </a:solidFill>
              </a:endParaRPr>
            </a:p>
          </p:txBody>
        </p:sp>
        <p:sp>
          <p:nvSpPr>
            <p:cNvPr id="3083" name="Rectangle 11"/>
            <p:cNvSpPr>
              <a:spLocks noChangeArrowheads="1"/>
            </p:cNvSpPr>
            <p:nvPr/>
          </p:nvSpPr>
          <p:spPr bwMode="auto">
            <a:xfrm>
              <a:off x="1606" y="893"/>
              <a:ext cx="1090"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2075" tIns="46038" rIns="92075" bIns="46038">
              <a:spAutoFit/>
            </a:bodyPr>
            <a:lstStyle/>
            <a:p>
              <a:pPr eaLnBrk="0" hangingPunct="0"/>
              <a:r>
                <a:rPr lang="en-US" sz="2800" dirty="0" smtClean="0">
                  <a:solidFill>
                    <a:srgbClr val="FF0000"/>
                  </a:solidFill>
                </a:rPr>
                <a:t>01110000</a:t>
              </a:r>
              <a:endParaRPr lang="en-US" sz="2800" dirty="0">
                <a:solidFill>
                  <a:srgbClr val="FF0000"/>
                </a:solidFill>
              </a:endParaRPr>
            </a:p>
          </p:txBody>
        </p:sp>
        <p:sp>
          <p:nvSpPr>
            <p:cNvPr id="3084" name="Rectangle 12"/>
            <p:cNvSpPr>
              <a:spLocks noChangeArrowheads="1"/>
            </p:cNvSpPr>
            <p:nvPr/>
          </p:nvSpPr>
          <p:spPr bwMode="auto">
            <a:xfrm>
              <a:off x="2758" y="901"/>
              <a:ext cx="1123"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2075" tIns="46038" rIns="92075" bIns="46038">
              <a:spAutoFit/>
            </a:bodyPr>
            <a:lstStyle/>
            <a:p>
              <a:pPr eaLnBrk="0" hangingPunct="0"/>
              <a:r>
                <a:rPr lang="en-US" sz="2800" dirty="0" smtClean="0">
                  <a:solidFill>
                    <a:schemeClr val="accent2"/>
                  </a:solidFill>
                </a:rPr>
                <a:t>10001000</a:t>
              </a:r>
              <a:endParaRPr lang="en-US" sz="2800" dirty="0">
                <a:solidFill>
                  <a:schemeClr val="accent2"/>
                </a:solidFill>
              </a:endParaRPr>
            </a:p>
          </p:txBody>
        </p:sp>
        <p:sp>
          <p:nvSpPr>
            <p:cNvPr id="3085" name="Rectangle 13"/>
            <p:cNvSpPr>
              <a:spLocks noChangeArrowheads="1"/>
            </p:cNvSpPr>
            <p:nvPr/>
          </p:nvSpPr>
          <p:spPr bwMode="auto">
            <a:xfrm>
              <a:off x="3894" y="901"/>
              <a:ext cx="1107"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2075" tIns="46038" rIns="92075" bIns="46038">
              <a:spAutoFit/>
            </a:bodyPr>
            <a:lstStyle/>
            <a:p>
              <a:pPr eaLnBrk="0" hangingPunct="0"/>
              <a:r>
                <a:rPr lang="en-US" sz="2800" dirty="0" smtClean="0">
                  <a:solidFill>
                    <a:schemeClr val="accent2"/>
                  </a:solidFill>
                </a:rPr>
                <a:t>00100011</a:t>
              </a:r>
              <a:endParaRPr lang="en-US" sz="2800" dirty="0">
                <a:solidFill>
                  <a:schemeClr val="accent2"/>
                </a:solidFill>
              </a:endParaRPr>
            </a:p>
          </p:txBody>
        </p:sp>
      </p:grpSp>
      <p:sp>
        <p:nvSpPr>
          <p:cNvPr id="3087" name="Rectangle 15"/>
          <p:cNvSpPr>
            <a:spLocks noChangeArrowheads="1"/>
          </p:cNvSpPr>
          <p:nvPr/>
        </p:nvSpPr>
        <p:spPr bwMode="auto">
          <a:xfrm>
            <a:off x="1447800" y="3930650"/>
            <a:ext cx="2311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2075" tIns="46038" rIns="92075" bIns="46038">
            <a:spAutoFit/>
          </a:bodyPr>
          <a:lstStyle/>
          <a:p>
            <a:pPr eaLnBrk="0" hangingPunct="0"/>
            <a:r>
              <a:rPr lang="en-US" sz="2000" b="1">
                <a:solidFill>
                  <a:srgbClr val="FF0000"/>
                </a:solidFill>
              </a:rPr>
              <a:t>Network (16 bits)</a:t>
            </a:r>
            <a:r>
              <a:rPr lang="en-US" sz="2400">
                <a:solidFill>
                  <a:srgbClr val="FF0000"/>
                </a:solidFill>
              </a:rPr>
              <a:t> </a:t>
            </a:r>
          </a:p>
        </p:txBody>
      </p:sp>
      <p:sp>
        <p:nvSpPr>
          <p:cNvPr id="3091" name="Rectangle 19"/>
          <p:cNvSpPr>
            <a:spLocks noChangeArrowheads="1"/>
          </p:cNvSpPr>
          <p:nvPr/>
        </p:nvSpPr>
        <p:spPr bwMode="auto">
          <a:xfrm>
            <a:off x="5067300" y="3930650"/>
            <a:ext cx="18748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2075" tIns="46038" rIns="92075" bIns="46038">
            <a:spAutoFit/>
          </a:bodyPr>
          <a:lstStyle/>
          <a:p>
            <a:pPr eaLnBrk="0" hangingPunct="0"/>
            <a:r>
              <a:rPr lang="en-US" sz="2000" b="1">
                <a:solidFill>
                  <a:schemeClr val="accent2"/>
                </a:solidFill>
              </a:rPr>
              <a:t>Host (16 bits)</a:t>
            </a:r>
            <a:r>
              <a:rPr lang="en-US" sz="2400">
                <a:solidFill>
                  <a:schemeClr val="accent2"/>
                </a:solidFill>
              </a:rPr>
              <a:t> </a:t>
            </a:r>
          </a:p>
        </p:txBody>
      </p:sp>
      <p:sp>
        <p:nvSpPr>
          <p:cNvPr id="3093" name="Text Box 21"/>
          <p:cNvSpPr txBox="1">
            <a:spLocks noChangeArrowheads="1"/>
          </p:cNvSpPr>
          <p:nvPr/>
        </p:nvSpPr>
        <p:spPr bwMode="auto">
          <a:xfrm>
            <a:off x="1219200" y="2749550"/>
            <a:ext cx="69817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sz="2400" b="1" dirty="0" smtClean="0"/>
              <a:t>128</a:t>
            </a:r>
            <a:endParaRPr lang="en-US" sz="2400" b="1" dirty="0"/>
          </a:p>
        </p:txBody>
      </p:sp>
      <p:sp>
        <p:nvSpPr>
          <p:cNvPr id="3094" name="Text Box 22"/>
          <p:cNvSpPr txBox="1">
            <a:spLocks noChangeArrowheads="1"/>
          </p:cNvSpPr>
          <p:nvPr/>
        </p:nvSpPr>
        <p:spPr bwMode="auto">
          <a:xfrm>
            <a:off x="3241675" y="2749550"/>
            <a:ext cx="68119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sz="2400" b="1" dirty="0" smtClean="0"/>
              <a:t>112</a:t>
            </a:r>
            <a:endParaRPr lang="en-US" sz="2400" b="1" dirty="0"/>
          </a:p>
        </p:txBody>
      </p:sp>
      <p:sp>
        <p:nvSpPr>
          <p:cNvPr id="3095" name="Text Box 23"/>
          <p:cNvSpPr txBox="1">
            <a:spLocks noChangeArrowheads="1"/>
          </p:cNvSpPr>
          <p:nvPr/>
        </p:nvSpPr>
        <p:spPr bwMode="auto">
          <a:xfrm>
            <a:off x="5108575" y="2749550"/>
            <a:ext cx="69817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sz="2400" b="1" dirty="0" smtClean="0"/>
              <a:t>136</a:t>
            </a:r>
            <a:endParaRPr lang="en-US" sz="2400" b="1" dirty="0"/>
          </a:p>
        </p:txBody>
      </p:sp>
      <p:sp>
        <p:nvSpPr>
          <p:cNvPr id="3096" name="Text Box 24"/>
          <p:cNvSpPr txBox="1">
            <a:spLocks noChangeArrowheads="1"/>
          </p:cNvSpPr>
          <p:nvPr/>
        </p:nvSpPr>
        <p:spPr bwMode="auto">
          <a:xfrm>
            <a:off x="6877050" y="2749550"/>
            <a:ext cx="52700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sz="2400" b="1" dirty="0" smtClean="0"/>
              <a:t>35</a:t>
            </a:r>
            <a:endParaRPr lang="en-US" sz="2400" b="1" dirty="0"/>
          </a:p>
        </p:txBody>
      </p:sp>
      <p:sp>
        <p:nvSpPr>
          <p:cNvPr id="3106" name="Rectangle 34"/>
          <p:cNvSpPr>
            <a:spLocks noChangeArrowheads="1"/>
          </p:cNvSpPr>
          <p:nvPr/>
        </p:nvSpPr>
        <p:spPr bwMode="auto">
          <a:xfrm>
            <a:off x="609600" y="4724400"/>
            <a:ext cx="8534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342900" indent="-342900">
              <a:lnSpc>
                <a:spcPct val="130000"/>
              </a:lnSpc>
              <a:spcBef>
                <a:spcPct val="20000"/>
              </a:spcBef>
              <a:buFontTx/>
              <a:buChar char="•"/>
            </a:pPr>
            <a:r>
              <a:rPr lang="en-US" sz="2400" b="1">
                <a:solidFill>
                  <a:srgbClr val="FF3300"/>
                </a:solidFill>
              </a:rPr>
              <a:t>Problem:</a:t>
            </a:r>
            <a:r>
              <a:rPr lang="en-US" sz="2400"/>
              <a:t> 2</a:t>
            </a:r>
            <a:r>
              <a:rPr lang="en-US" sz="2400" baseline="30000"/>
              <a:t>32 </a:t>
            </a:r>
            <a:r>
              <a:rPr lang="en-US" sz="2400"/>
              <a:t>addresses is a lot of table entries</a:t>
            </a:r>
          </a:p>
          <a:p>
            <a:pPr marL="342900" indent="-342900">
              <a:lnSpc>
                <a:spcPct val="130000"/>
              </a:lnSpc>
              <a:spcBef>
                <a:spcPct val="20000"/>
              </a:spcBef>
              <a:buFontTx/>
              <a:buChar char="•"/>
            </a:pPr>
            <a:r>
              <a:rPr lang="en-US" sz="2400" b="1">
                <a:solidFill>
                  <a:schemeClr val="accent2"/>
                </a:solidFill>
              </a:rPr>
              <a:t>Solution:</a:t>
            </a:r>
            <a:r>
              <a:rPr lang="en-US" sz="2400"/>
              <a:t> Routing based on network and host</a:t>
            </a:r>
          </a:p>
          <a:p>
            <a:pPr marL="742950" lvl="1" indent="-285750">
              <a:lnSpc>
                <a:spcPct val="130000"/>
              </a:lnSpc>
              <a:spcBef>
                <a:spcPct val="20000"/>
              </a:spcBef>
              <a:buFontTx/>
              <a:buChar char="–"/>
            </a:pPr>
            <a:r>
              <a:rPr lang="en-US" sz="2400"/>
              <a:t>130.207.0.0/16 is a 16-bit </a:t>
            </a:r>
            <a:r>
              <a:rPr lang="en-US" sz="2400" i="1"/>
              <a:t>prefix</a:t>
            </a:r>
            <a:r>
              <a:rPr lang="en-US" sz="2400"/>
              <a:t> with 2</a:t>
            </a:r>
            <a:r>
              <a:rPr lang="en-US" sz="2400" baseline="30000"/>
              <a:t>16</a:t>
            </a:r>
            <a:r>
              <a:rPr lang="en-US" sz="2400"/>
              <a:t> IP addresses</a:t>
            </a:r>
            <a:endParaRPr lang="en-US" sz="2000" b="1"/>
          </a:p>
        </p:txBody>
      </p:sp>
      <p:sp>
        <p:nvSpPr>
          <p:cNvPr id="3107" name="Text Box 35"/>
          <p:cNvSpPr txBox="1">
            <a:spLocks noChangeArrowheads="1"/>
          </p:cNvSpPr>
          <p:nvPr/>
        </p:nvSpPr>
        <p:spPr bwMode="auto">
          <a:xfrm>
            <a:off x="1600200" y="1279525"/>
            <a:ext cx="5715000" cy="39687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2000" b="1">
                <a:solidFill>
                  <a:srgbClr val="FF3300"/>
                </a:solidFill>
              </a:rPr>
              <a:t>Topological Addressing</a:t>
            </a:r>
          </a:p>
        </p:txBody>
      </p:sp>
    </p:spTree>
    <p:extLst>
      <p:ext uri="{BB962C8B-B14F-4D97-AF65-F5344CB8AC3E}">
        <p14:creationId xmlns:p14="http://schemas.microsoft.com/office/powerpoint/2010/main" val="269970536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106">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106">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106">
                                            <p:txEl>
                                              <p:pRg st="2" end="2"/>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08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0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87" grpId="0"/>
      <p:bldP spid="3091"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pPr eaLnBrk="1" hangingPunct="1">
              <a:defRPr/>
            </a:pPr>
            <a:r>
              <a:rPr lang="en-US">
                <a:latin typeface="Calibri" charset="0"/>
                <a:ea typeface="ＭＳ Ｐゴシック" charset="0"/>
              </a:rPr>
              <a:t>HTTP Basics (Overview)</a:t>
            </a:r>
          </a:p>
        </p:txBody>
      </p:sp>
      <p:sp>
        <p:nvSpPr>
          <p:cNvPr id="21506" name="Rectangle 3"/>
          <p:cNvSpPr>
            <a:spLocks noGrp="1" noChangeArrowheads="1"/>
          </p:cNvSpPr>
          <p:nvPr>
            <p:ph idx="1"/>
          </p:nvPr>
        </p:nvSpPr>
        <p:spPr/>
        <p:txBody>
          <a:bodyPr>
            <a:normAutofit fontScale="92500" lnSpcReduction="10000"/>
          </a:bodyPr>
          <a:lstStyle/>
          <a:p>
            <a:pPr eaLnBrk="1" hangingPunct="1">
              <a:lnSpc>
                <a:spcPct val="90000"/>
              </a:lnSpc>
              <a:spcAft>
                <a:spcPts val="1200"/>
              </a:spcAft>
              <a:defRPr/>
            </a:pPr>
            <a:r>
              <a:rPr lang="en-US" dirty="0">
                <a:latin typeface="Calibri" charset="0"/>
                <a:ea typeface="ＭＳ Ｐゴシック" charset="0"/>
              </a:rPr>
              <a:t>HTTP over bidirectional byte stream (e.g</a:t>
            </a:r>
            <a:r>
              <a:rPr lang="en-US" dirty="0" smtClean="0">
                <a:latin typeface="Calibri" charset="0"/>
                <a:ea typeface="ＭＳ Ｐゴシック" charset="0"/>
              </a:rPr>
              <a:t>., </a:t>
            </a:r>
            <a:r>
              <a:rPr lang="en-US" dirty="0">
                <a:latin typeface="Calibri" charset="0"/>
                <a:ea typeface="ＭＳ Ｐゴシック" charset="0"/>
              </a:rPr>
              <a:t>TCP)</a:t>
            </a:r>
          </a:p>
          <a:p>
            <a:pPr eaLnBrk="1" hangingPunct="1">
              <a:lnSpc>
                <a:spcPct val="90000"/>
              </a:lnSpc>
              <a:defRPr/>
            </a:pPr>
            <a:r>
              <a:rPr lang="en-US" dirty="0">
                <a:latin typeface="Calibri" charset="0"/>
                <a:ea typeface="ＭＳ Ｐゴシック" charset="0"/>
              </a:rPr>
              <a:t>Interaction</a:t>
            </a:r>
          </a:p>
          <a:p>
            <a:pPr lvl="1" eaLnBrk="1" hangingPunct="1">
              <a:lnSpc>
                <a:spcPct val="90000"/>
              </a:lnSpc>
              <a:defRPr/>
            </a:pPr>
            <a:r>
              <a:rPr lang="en-US" dirty="0">
                <a:latin typeface="Calibri" charset="0"/>
                <a:ea typeface="ＭＳ Ｐゴシック" charset="0"/>
                <a:cs typeface="ＭＳ Ｐゴシック" charset="0"/>
              </a:rPr>
              <a:t>Client looks up host (DNS)</a:t>
            </a:r>
          </a:p>
          <a:p>
            <a:pPr lvl="1" eaLnBrk="1" hangingPunct="1">
              <a:lnSpc>
                <a:spcPct val="90000"/>
              </a:lnSpc>
              <a:defRPr/>
            </a:pPr>
            <a:r>
              <a:rPr lang="en-US" dirty="0">
                <a:latin typeface="Calibri" charset="0"/>
                <a:ea typeface="ＭＳ Ｐゴシック" charset="0"/>
              </a:rPr>
              <a:t>Client sends request to server</a:t>
            </a:r>
          </a:p>
          <a:p>
            <a:pPr lvl="1" eaLnBrk="1" hangingPunct="1">
              <a:lnSpc>
                <a:spcPct val="90000"/>
              </a:lnSpc>
              <a:defRPr/>
            </a:pPr>
            <a:r>
              <a:rPr lang="en-US" dirty="0">
                <a:latin typeface="Calibri" charset="0"/>
                <a:ea typeface="ＭＳ Ｐゴシック" charset="0"/>
              </a:rPr>
              <a:t>Server responds with data or error</a:t>
            </a:r>
          </a:p>
          <a:p>
            <a:pPr lvl="1" eaLnBrk="1" hangingPunct="1">
              <a:lnSpc>
                <a:spcPct val="90000"/>
              </a:lnSpc>
              <a:spcAft>
                <a:spcPts val="1200"/>
              </a:spcAft>
              <a:defRPr/>
            </a:pPr>
            <a:r>
              <a:rPr lang="en-US" dirty="0">
                <a:latin typeface="Calibri" charset="0"/>
                <a:ea typeface="ＭＳ Ｐゴシック" charset="0"/>
              </a:rPr>
              <a:t>Requests/responses are encoded in text</a:t>
            </a:r>
            <a:endParaRPr lang="en-US" sz="2000" dirty="0">
              <a:latin typeface="Calibri" charset="0"/>
              <a:ea typeface="ＭＳ Ｐゴシック" charset="0"/>
            </a:endParaRPr>
          </a:p>
          <a:p>
            <a:pPr eaLnBrk="1" hangingPunct="1">
              <a:lnSpc>
                <a:spcPct val="90000"/>
              </a:lnSpc>
              <a:defRPr/>
            </a:pPr>
            <a:r>
              <a:rPr lang="en-US" dirty="0">
                <a:latin typeface="Calibri" charset="0"/>
                <a:ea typeface="ＭＳ Ｐゴシック" charset="0"/>
              </a:rPr>
              <a:t>Stateless</a:t>
            </a:r>
          </a:p>
          <a:p>
            <a:pPr lvl="1" eaLnBrk="1" hangingPunct="1">
              <a:lnSpc>
                <a:spcPct val="90000"/>
              </a:lnSpc>
              <a:defRPr/>
            </a:pPr>
            <a:r>
              <a:rPr lang="en-US" dirty="0">
                <a:latin typeface="Calibri" charset="0"/>
                <a:ea typeface="ＭＳ Ｐゴシック" charset="0"/>
              </a:rPr>
              <a:t>HTTP maintains no info about past client requests</a:t>
            </a:r>
          </a:p>
          <a:p>
            <a:pPr lvl="1" eaLnBrk="1" hangingPunct="1">
              <a:lnSpc>
                <a:spcPct val="90000"/>
              </a:lnSpc>
              <a:defRPr/>
            </a:pPr>
            <a:r>
              <a:rPr lang="en-US" dirty="0">
                <a:latin typeface="Calibri" charset="0"/>
                <a:ea typeface="ＭＳ Ｐゴシック" charset="0"/>
              </a:rPr>
              <a:t>HTTP </a:t>
            </a:r>
            <a:r>
              <a:rPr lang="ja-JP" altLang="en-US" dirty="0">
                <a:latin typeface="Calibri" charset="0"/>
                <a:ea typeface="ＭＳ Ｐゴシック" charset="0"/>
              </a:rPr>
              <a:t>“</a:t>
            </a:r>
            <a:r>
              <a:rPr lang="en-US" altLang="ja-JP" dirty="0">
                <a:latin typeface="Calibri" charset="0"/>
                <a:ea typeface="ＭＳ Ｐゴシック" charset="0"/>
              </a:rPr>
              <a:t>Cookies</a:t>
            </a:r>
            <a:r>
              <a:rPr lang="ja-JP" altLang="en-US" dirty="0">
                <a:latin typeface="Calibri" charset="0"/>
                <a:ea typeface="ＭＳ Ｐゴシック" charset="0"/>
              </a:rPr>
              <a:t>”</a:t>
            </a:r>
            <a:r>
              <a:rPr lang="en-US" altLang="ja-JP" dirty="0">
                <a:latin typeface="Calibri" charset="0"/>
                <a:ea typeface="ＭＳ Ｐゴシック" charset="0"/>
              </a:rPr>
              <a:t> allow server to identify client and associate requests into a client session</a:t>
            </a:r>
          </a:p>
          <a:p>
            <a:pPr lvl="1" eaLnBrk="1" hangingPunct="1">
              <a:lnSpc>
                <a:spcPct val="90000"/>
              </a:lnSpc>
              <a:buFont typeface="Arial" charset="0"/>
              <a:buNone/>
              <a:defRPr/>
            </a:pPr>
            <a:endParaRPr lang="en-US" dirty="0">
              <a:latin typeface="Calibri" charset="0"/>
              <a:ea typeface="ＭＳ Ｐゴシック" charset="0"/>
            </a:endParaRPr>
          </a:p>
        </p:txBody>
      </p:sp>
      <p:sp>
        <p:nvSpPr>
          <p:cNvPr id="21507" name="Slide Number Placeholder 4"/>
          <p:cNvSpPr>
            <a:spLocks noGrp="1"/>
          </p:cNvSpPr>
          <p:nvPr>
            <p:ph type="sldNum" sz="quarter" idx="12"/>
          </p:nvPr>
        </p:nvSpPr>
        <p:spPr>
          <a:xfrm>
            <a:off x="6589713" y="6376988"/>
            <a:ext cx="2193925" cy="457200"/>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b="1">
                <a:solidFill>
                  <a:schemeClr val="tx1"/>
                </a:solidFill>
                <a:latin typeface="Courier New" charset="0"/>
                <a:ea typeface="ＭＳ Ｐゴシック" charset="0"/>
                <a:cs typeface="ＭＳ Ｐゴシック" charset="0"/>
              </a:defRPr>
            </a:lvl1pPr>
            <a:lvl2pPr marL="742950" indent="-285750" eaLnBrk="0" hangingPunct="0">
              <a:defRPr sz="2000" b="1">
                <a:solidFill>
                  <a:schemeClr val="tx1"/>
                </a:solidFill>
                <a:latin typeface="Courier New" charset="0"/>
                <a:ea typeface="ＭＳ Ｐゴシック" charset="0"/>
              </a:defRPr>
            </a:lvl2pPr>
            <a:lvl3pPr marL="1143000" indent="-228600" eaLnBrk="0" hangingPunct="0">
              <a:defRPr sz="2000" b="1">
                <a:solidFill>
                  <a:schemeClr val="tx1"/>
                </a:solidFill>
                <a:latin typeface="Courier New" charset="0"/>
                <a:ea typeface="ＭＳ Ｐゴシック" charset="0"/>
              </a:defRPr>
            </a:lvl3pPr>
            <a:lvl4pPr marL="1600200" indent="-228600" eaLnBrk="0" hangingPunct="0">
              <a:defRPr sz="2000" b="1">
                <a:solidFill>
                  <a:schemeClr val="tx1"/>
                </a:solidFill>
                <a:latin typeface="Courier New" charset="0"/>
                <a:ea typeface="ＭＳ Ｐゴシック" charset="0"/>
              </a:defRPr>
            </a:lvl4pPr>
            <a:lvl5pPr marL="2057400" indent="-228600" eaLnBrk="0" hangingPunct="0">
              <a:defRPr sz="2000" b="1">
                <a:solidFill>
                  <a:schemeClr val="tx1"/>
                </a:solidFill>
                <a:latin typeface="Courier New" charset="0"/>
                <a:ea typeface="ＭＳ Ｐゴシック" charset="0"/>
              </a:defRPr>
            </a:lvl5pPr>
            <a:lvl6pPr marL="2514600" indent="-228600" algn="ctr" eaLnBrk="0" fontAlgn="base" hangingPunct="0">
              <a:spcBef>
                <a:spcPct val="0"/>
              </a:spcBef>
              <a:spcAft>
                <a:spcPct val="0"/>
              </a:spcAft>
              <a:defRPr sz="2000" b="1">
                <a:solidFill>
                  <a:schemeClr val="tx1"/>
                </a:solidFill>
                <a:latin typeface="Courier New" charset="0"/>
                <a:ea typeface="ＭＳ Ｐゴシック" charset="0"/>
              </a:defRPr>
            </a:lvl6pPr>
            <a:lvl7pPr marL="2971800" indent="-228600" algn="ctr" eaLnBrk="0" fontAlgn="base" hangingPunct="0">
              <a:spcBef>
                <a:spcPct val="0"/>
              </a:spcBef>
              <a:spcAft>
                <a:spcPct val="0"/>
              </a:spcAft>
              <a:defRPr sz="2000" b="1">
                <a:solidFill>
                  <a:schemeClr val="tx1"/>
                </a:solidFill>
                <a:latin typeface="Courier New" charset="0"/>
                <a:ea typeface="ＭＳ Ｐゴシック" charset="0"/>
              </a:defRPr>
            </a:lvl7pPr>
            <a:lvl8pPr marL="3429000" indent="-228600" algn="ctr" eaLnBrk="0" fontAlgn="base" hangingPunct="0">
              <a:spcBef>
                <a:spcPct val="0"/>
              </a:spcBef>
              <a:spcAft>
                <a:spcPct val="0"/>
              </a:spcAft>
              <a:defRPr sz="2000" b="1">
                <a:solidFill>
                  <a:schemeClr val="tx1"/>
                </a:solidFill>
                <a:latin typeface="Courier New" charset="0"/>
                <a:ea typeface="ＭＳ Ｐゴシック" charset="0"/>
              </a:defRPr>
            </a:lvl8pPr>
            <a:lvl9pPr marL="3886200" indent="-228600" algn="ctr" eaLnBrk="0" fontAlgn="base" hangingPunct="0">
              <a:spcBef>
                <a:spcPct val="0"/>
              </a:spcBef>
              <a:spcAft>
                <a:spcPct val="0"/>
              </a:spcAft>
              <a:defRPr sz="2000" b="1">
                <a:solidFill>
                  <a:schemeClr val="tx1"/>
                </a:solidFill>
                <a:latin typeface="Courier New" charset="0"/>
                <a:ea typeface="ＭＳ Ｐゴシック" charset="0"/>
              </a:defRPr>
            </a:lvl9pPr>
          </a:lstStyle>
          <a:p>
            <a:pPr eaLnBrk="1" hangingPunct="1">
              <a:defRPr/>
            </a:pPr>
            <a:fld id="{80C927DB-2FA0-BB41-B562-F8D047B15586}" type="slidenum">
              <a:rPr lang="en-US" sz="1200">
                <a:solidFill>
                  <a:srgbClr val="898989"/>
                </a:solidFill>
              </a:rPr>
              <a:pPr eaLnBrk="1" hangingPunct="1">
                <a:defRPr/>
              </a:pPr>
              <a:t>21</a:t>
            </a:fld>
            <a:endParaRPr lang="en-US" sz="1200">
              <a:solidFill>
                <a:srgbClr val="898989"/>
              </a:solidFill>
            </a:endParaRPr>
          </a:p>
        </p:txBody>
      </p:sp>
    </p:spTree>
    <p:extLst>
      <p:ext uri="{BB962C8B-B14F-4D97-AF65-F5344CB8AC3E}">
        <p14:creationId xmlns:p14="http://schemas.microsoft.com/office/powerpoint/2010/main" val="3110398323"/>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685800" y="304800"/>
            <a:ext cx="6934200" cy="1143000"/>
          </a:xfrm>
        </p:spPr>
        <p:txBody>
          <a:bodyPr>
            <a:normAutofit fontScale="90000"/>
          </a:bodyPr>
          <a:lstStyle/>
          <a:p>
            <a:pPr eaLnBrk="1" hangingPunct="1">
              <a:defRPr/>
            </a:pPr>
            <a:r>
              <a:rPr lang="en-US" dirty="0">
                <a:ea typeface="ＭＳ Ｐゴシック" charset="0"/>
              </a:rPr>
              <a:t>What is a Content Distribution </a:t>
            </a:r>
            <a:r>
              <a:rPr lang="en-US" dirty="0" smtClean="0">
                <a:ea typeface="ＭＳ Ｐゴシック" charset="0"/>
              </a:rPr>
              <a:t>Network?</a:t>
            </a:r>
            <a:endParaRPr lang="en-US" dirty="0">
              <a:ea typeface="ＭＳ Ｐゴシック" charset="0"/>
            </a:endParaRPr>
          </a:p>
        </p:txBody>
      </p:sp>
      <p:sp>
        <p:nvSpPr>
          <p:cNvPr id="6147" name="Rectangle 3"/>
          <p:cNvSpPr>
            <a:spLocks noGrp="1" noChangeArrowheads="1"/>
          </p:cNvSpPr>
          <p:nvPr>
            <p:ph idx="1"/>
          </p:nvPr>
        </p:nvSpPr>
        <p:spPr>
          <a:xfrm>
            <a:off x="685800" y="1752600"/>
            <a:ext cx="7772400" cy="4953000"/>
          </a:xfrm>
        </p:spPr>
        <p:txBody>
          <a:bodyPr/>
          <a:lstStyle/>
          <a:p>
            <a:pPr eaLnBrk="1" hangingPunct="1">
              <a:defRPr/>
            </a:pPr>
            <a:r>
              <a:rPr lang="en-US" sz="2400" dirty="0">
                <a:latin typeface="+mj-lt"/>
                <a:ea typeface="ＭＳ Ｐゴシック" charset="0"/>
              </a:rPr>
              <a:t>A CDN is an overlay network, designed to deliver content from the optimal location</a:t>
            </a:r>
          </a:p>
          <a:p>
            <a:pPr lvl="1" eaLnBrk="1" hangingPunct="1">
              <a:defRPr/>
            </a:pPr>
            <a:r>
              <a:rPr lang="en-US" sz="2000" dirty="0">
                <a:latin typeface="+mj-lt"/>
                <a:ea typeface="ＭＳ Ｐゴシック" charset="0"/>
              </a:rPr>
              <a:t>In many cases, optimal does not mean geographically closest</a:t>
            </a:r>
          </a:p>
          <a:p>
            <a:pPr eaLnBrk="1" hangingPunct="1">
              <a:buFontTx/>
              <a:buNone/>
              <a:defRPr/>
            </a:pPr>
            <a:endParaRPr lang="en-US" sz="1800" dirty="0">
              <a:latin typeface="+mj-lt"/>
              <a:ea typeface="ＭＳ Ｐゴシック" charset="0"/>
            </a:endParaRPr>
          </a:p>
          <a:p>
            <a:pPr eaLnBrk="1" hangingPunct="1">
              <a:defRPr/>
            </a:pPr>
            <a:r>
              <a:rPr lang="en-US" sz="2400" dirty="0">
                <a:latin typeface="+mj-lt"/>
                <a:ea typeface="ＭＳ Ｐゴシック" charset="0"/>
              </a:rPr>
              <a:t>CDNs are made of distinct, geographically disparate groups of servers, with each group able to serve all content on the CDN</a:t>
            </a:r>
          </a:p>
          <a:p>
            <a:pPr lvl="1" eaLnBrk="1" hangingPunct="1">
              <a:defRPr/>
            </a:pPr>
            <a:r>
              <a:rPr lang="en-US" sz="2000" dirty="0">
                <a:latin typeface="+mj-lt"/>
                <a:ea typeface="ＭＳ Ｐゴシック" charset="0"/>
              </a:rPr>
              <a:t>Servers may be separated by type</a:t>
            </a:r>
          </a:p>
          <a:p>
            <a:pPr lvl="1" eaLnBrk="1" hangingPunct="1">
              <a:defRPr/>
            </a:pPr>
            <a:r>
              <a:rPr lang="en-US" sz="2000" dirty="0">
                <a:latin typeface="+mj-lt"/>
                <a:ea typeface="ＭＳ Ｐゴシック" charset="0"/>
              </a:rPr>
              <a:t>E.g. One group may serve Windows Streaming Media, another group may serve HTTP</a:t>
            </a:r>
          </a:p>
          <a:p>
            <a:pPr lvl="1" eaLnBrk="1" hangingPunct="1">
              <a:defRPr/>
            </a:pPr>
            <a:r>
              <a:rPr lang="en-US" sz="2000" dirty="0">
                <a:latin typeface="+mj-lt"/>
                <a:ea typeface="ＭＳ Ｐゴシック" charset="0"/>
              </a:rPr>
              <a:t>Servers are not typically shared between media types</a:t>
            </a:r>
          </a:p>
        </p:txBody>
      </p:sp>
    </p:spTree>
    <p:extLst>
      <p:ext uri="{BB962C8B-B14F-4D97-AF65-F5344CB8AC3E}">
        <p14:creationId xmlns:p14="http://schemas.microsoft.com/office/powerpoint/2010/main" val="2434880764"/>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685800" y="381000"/>
            <a:ext cx="6934200" cy="1143000"/>
          </a:xfrm>
        </p:spPr>
        <p:txBody>
          <a:bodyPr>
            <a:normAutofit fontScale="90000"/>
          </a:bodyPr>
          <a:lstStyle/>
          <a:p>
            <a:pPr eaLnBrk="1" hangingPunct="1">
              <a:defRPr/>
            </a:pPr>
            <a:r>
              <a:rPr lang="en-US" dirty="0">
                <a:latin typeface="+mn-lt"/>
                <a:ea typeface="ＭＳ Ｐゴシック" charset="0"/>
              </a:rPr>
              <a:t>What is a Content Distribution </a:t>
            </a:r>
            <a:r>
              <a:rPr lang="en-US" dirty="0" smtClean="0">
                <a:latin typeface="+mn-lt"/>
                <a:ea typeface="ＭＳ Ｐゴシック" charset="0"/>
              </a:rPr>
              <a:t>Network</a:t>
            </a:r>
            <a:endParaRPr lang="en-US" dirty="0">
              <a:latin typeface="+mn-lt"/>
              <a:ea typeface="ＭＳ Ｐゴシック" charset="0"/>
            </a:endParaRPr>
          </a:p>
        </p:txBody>
      </p:sp>
      <p:sp>
        <p:nvSpPr>
          <p:cNvPr id="7171" name="Rectangle 3"/>
          <p:cNvSpPr>
            <a:spLocks noGrp="1" noChangeArrowheads="1"/>
          </p:cNvSpPr>
          <p:nvPr>
            <p:ph idx="1"/>
          </p:nvPr>
        </p:nvSpPr>
        <p:spPr>
          <a:xfrm>
            <a:off x="685800" y="1600200"/>
            <a:ext cx="7772400" cy="4800600"/>
          </a:xfrm>
        </p:spPr>
        <p:txBody>
          <a:bodyPr>
            <a:normAutofit fontScale="92500" lnSpcReduction="20000"/>
          </a:bodyPr>
          <a:lstStyle/>
          <a:p>
            <a:pPr eaLnBrk="1" hangingPunct="1">
              <a:defRPr/>
            </a:pPr>
            <a:r>
              <a:rPr lang="en-US" dirty="0">
                <a:ea typeface="ＭＳ Ｐゴシック" charset="0"/>
              </a:rPr>
              <a:t>Some CDNs are </a:t>
            </a:r>
            <a:r>
              <a:rPr lang="en-US" dirty="0" smtClean="0">
                <a:ea typeface="ＭＳ Ｐゴシック" charset="0"/>
              </a:rPr>
              <a:t>network-owned </a:t>
            </a:r>
            <a:r>
              <a:rPr lang="en-US" dirty="0">
                <a:ea typeface="ＭＳ Ｐゴシック" charset="0"/>
              </a:rPr>
              <a:t>(Level 3, Limelight, </a:t>
            </a:r>
            <a:r>
              <a:rPr lang="en-US" dirty="0" smtClean="0">
                <a:ea typeface="ＭＳ Ｐゴシック" charset="0"/>
              </a:rPr>
              <a:t>AT&amp;T)</a:t>
            </a:r>
            <a:r>
              <a:rPr lang="en-US" dirty="0">
                <a:ea typeface="ＭＳ Ｐゴシック" charset="0"/>
              </a:rPr>
              <a:t>, some are not (Akamai, Mirror Image, </a:t>
            </a:r>
            <a:r>
              <a:rPr lang="en-US" dirty="0" err="1">
                <a:ea typeface="ＭＳ Ｐゴシック" charset="0"/>
              </a:rPr>
              <a:t>CacheFly</a:t>
            </a:r>
            <a:r>
              <a:rPr lang="en-US" dirty="0">
                <a:ea typeface="ＭＳ Ｐゴシック" charset="0"/>
              </a:rPr>
              <a:t>, Panther Express)</a:t>
            </a:r>
          </a:p>
          <a:p>
            <a:pPr eaLnBrk="1" hangingPunct="1">
              <a:defRPr/>
            </a:pPr>
            <a:endParaRPr lang="en-US" dirty="0">
              <a:ea typeface="ＭＳ Ｐゴシック" charset="0"/>
            </a:endParaRPr>
          </a:p>
          <a:p>
            <a:pPr eaLnBrk="1" hangingPunct="1">
              <a:defRPr/>
            </a:pPr>
            <a:r>
              <a:rPr lang="en-US" dirty="0" smtClean="0">
                <a:ea typeface="ＭＳ Ｐゴシック" charset="0"/>
              </a:rPr>
              <a:t>Network-owned </a:t>
            </a:r>
            <a:r>
              <a:rPr lang="en-US" dirty="0">
                <a:ea typeface="ＭＳ Ｐゴシック" charset="0"/>
              </a:rPr>
              <a:t>CDNs have all / most of their servers in their own ASN</a:t>
            </a:r>
          </a:p>
          <a:p>
            <a:pPr eaLnBrk="1" hangingPunct="1">
              <a:defRPr/>
            </a:pPr>
            <a:endParaRPr lang="en-US" dirty="0">
              <a:ea typeface="ＭＳ Ｐゴシック" charset="0"/>
            </a:endParaRPr>
          </a:p>
          <a:p>
            <a:pPr eaLnBrk="1" hangingPunct="1">
              <a:defRPr/>
            </a:pPr>
            <a:r>
              <a:rPr lang="en-US" dirty="0">
                <a:ea typeface="ＭＳ Ｐゴシック" charset="0"/>
              </a:rPr>
              <a:t>Non</a:t>
            </a:r>
            <a:r>
              <a:rPr lang="en-US" dirty="0" smtClean="0">
                <a:ea typeface="ＭＳ Ｐゴシック" charset="0"/>
              </a:rPr>
              <a:t>-network </a:t>
            </a:r>
            <a:r>
              <a:rPr lang="en-US" dirty="0">
                <a:ea typeface="ＭＳ Ｐゴシック" charset="0"/>
              </a:rPr>
              <a:t>CDNs can place servers directly in other ASNs</a:t>
            </a:r>
          </a:p>
          <a:p>
            <a:pPr lvl="1" eaLnBrk="1" hangingPunct="1">
              <a:defRPr/>
            </a:pPr>
            <a:r>
              <a:rPr lang="en-US" dirty="0">
                <a:ea typeface="ＭＳ Ｐゴシック" charset="0"/>
              </a:rPr>
              <a:t>This means things like </a:t>
            </a:r>
            <a:r>
              <a:rPr lang="en-US" dirty="0" smtClean="0">
                <a:ea typeface="ＭＳ Ｐゴシック" charset="0"/>
              </a:rPr>
              <a:t>IPFIX will </a:t>
            </a:r>
            <a:r>
              <a:rPr lang="en-US" dirty="0">
                <a:ea typeface="ＭＳ Ｐゴシック" charset="0"/>
              </a:rPr>
              <a:t>not be useful for determining traffic to/from non-network CDNs</a:t>
            </a:r>
          </a:p>
        </p:txBody>
      </p:sp>
    </p:spTree>
    <p:extLst>
      <p:ext uri="{BB962C8B-B14F-4D97-AF65-F5344CB8AC3E}">
        <p14:creationId xmlns:p14="http://schemas.microsoft.com/office/powerpoint/2010/main" val="2493880712"/>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p:cNvSpPr>
            <a:spLocks noGrp="1"/>
          </p:cNvSpPr>
          <p:nvPr>
            <p:ph type="title"/>
          </p:nvPr>
        </p:nvSpPr>
        <p:spPr/>
        <p:txBody>
          <a:bodyPr/>
          <a:lstStyle/>
          <a:p>
            <a:pPr>
              <a:defRPr/>
            </a:pPr>
            <a:r>
              <a:rPr lang="en-US">
                <a:latin typeface="Calibri" charset="0"/>
                <a:ea typeface="ＭＳ Ｐゴシック" charset="0"/>
              </a:rPr>
              <a:t>Content Distribution Network</a:t>
            </a:r>
          </a:p>
        </p:txBody>
      </p:sp>
      <p:sp>
        <p:nvSpPr>
          <p:cNvPr id="34819" name="Content Placeholder 2"/>
          <p:cNvSpPr>
            <a:spLocks noGrp="1"/>
          </p:cNvSpPr>
          <p:nvPr>
            <p:ph idx="1"/>
          </p:nvPr>
        </p:nvSpPr>
        <p:spPr>
          <a:xfrm>
            <a:off x="231775" y="1508125"/>
            <a:ext cx="4954588" cy="4906963"/>
          </a:xfrm>
        </p:spPr>
        <p:txBody>
          <a:bodyPr>
            <a:normAutofit fontScale="92500" lnSpcReduction="10000"/>
          </a:bodyPr>
          <a:lstStyle/>
          <a:p>
            <a:pPr>
              <a:defRPr/>
            </a:pPr>
            <a:r>
              <a:rPr lang="en-US" dirty="0">
                <a:latin typeface="Calibri" charset="0"/>
                <a:ea typeface="ＭＳ Ｐゴシック" charset="0"/>
              </a:rPr>
              <a:t>Proactive content replication</a:t>
            </a:r>
          </a:p>
          <a:p>
            <a:pPr lvl="1">
              <a:spcAft>
                <a:spcPts val="1200"/>
              </a:spcAft>
              <a:defRPr/>
            </a:pPr>
            <a:r>
              <a:rPr lang="en-US" dirty="0">
                <a:latin typeface="Calibri" charset="0"/>
                <a:ea typeface="ＭＳ Ｐゴシック" charset="0"/>
              </a:rPr>
              <a:t>Content provider (e.g., CNN) contracts with a CDN</a:t>
            </a:r>
          </a:p>
          <a:p>
            <a:pPr>
              <a:defRPr/>
            </a:pPr>
            <a:r>
              <a:rPr lang="en-US" dirty="0">
                <a:latin typeface="Calibri" charset="0"/>
                <a:ea typeface="ＭＳ Ｐゴシック" charset="0"/>
              </a:rPr>
              <a:t>CDN replicates the content </a:t>
            </a:r>
          </a:p>
          <a:p>
            <a:pPr lvl="1">
              <a:spcAft>
                <a:spcPts val="1200"/>
              </a:spcAft>
              <a:defRPr/>
            </a:pPr>
            <a:r>
              <a:rPr lang="en-US" dirty="0">
                <a:latin typeface="Calibri" charset="0"/>
                <a:ea typeface="ＭＳ Ｐゴシック" charset="0"/>
              </a:rPr>
              <a:t>On many servers spread throughout the Internet</a:t>
            </a:r>
          </a:p>
          <a:p>
            <a:pPr>
              <a:defRPr/>
            </a:pPr>
            <a:r>
              <a:rPr lang="en-US" dirty="0">
                <a:latin typeface="Calibri" charset="0"/>
                <a:ea typeface="ＭＳ Ｐゴシック" charset="0"/>
              </a:rPr>
              <a:t>Updating the replicas</a:t>
            </a:r>
          </a:p>
          <a:p>
            <a:pPr lvl="1">
              <a:defRPr/>
            </a:pPr>
            <a:r>
              <a:rPr lang="en-US" dirty="0">
                <a:latin typeface="Calibri" charset="0"/>
                <a:ea typeface="ＭＳ Ｐゴシック" charset="0"/>
              </a:rPr>
              <a:t>Updates pushed to replicas when the content changes</a:t>
            </a:r>
          </a:p>
          <a:p>
            <a:pPr lvl="1">
              <a:defRPr/>
            </a:pPr>
            <a:endParaRPr lang="en-US" dirty="0">
              <a:latin typeface="Calibri" charset="0"/>
              <a:ea typeface="ＭＳ Ｐゴシック" charset="0"/>
            </a:endParaRPr>
          </a:p>
        </p:txBody>
      </p:sp>
      <p:sp>
        <p:nvSpPr>
          <p:cNvPr id="34820" name="Slide Number Placeholder 3"/>
          <p:cNvSpPr>
            <a:spLocks noGrp="1"/>
          </p:cNvSpPr>
          <p:nvPr>
            <p:ph type="sldNum" sz="quarter" idx="12"/>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b="1">
                <a:solidFill>
                  <a:schemeClr val="tx1"/>
                </a:solidFill>
                <a:latin typeface="Courier New" charset="0"/>
                <a:ea typeface="ＭＳ Ｐゴシック" charset="0"/>
                <a:cs typeface="ＭＳ Ｐゴシック" charset="0"/>
              </a:defRPr>
            </a:lvl1pPr>
            <a:lvl2pPr marL="37931725" indent="-37474525" eaLnBrk="0" hangingPunct="0">
              <a:defRPr sz="2000" b="1">
                <a:solidFill>
                  <a:schemeClr val="tx1"/>
                </a:solidFill>
                <a:latin typeface="Courier New" charset="0"/>
                <a:ea typeface="ＭＳ Ｐゴシック" charset="0"/>
              </a:defRPr>
            </a:lvl2pPr>
            <a:lvl3pPr eaLnBrk="0" hangingPunct="0">
              <a:defRPr sz="2000" b="1">
                <a:solidFill>
                  <a:schemeClr val="tx1"/>
                </a:solidFill>
                <a:latin typeface="Courier New" charset="0"/>
                <a:ea typeface="ＭＳ Ｐゴシック" charset="0"/>
              </a:defRPr>
            </a:lvl3pPr>
            <a:lvl4pPr eaLnBrk="0" hangingPunct="0">
              <a:defRPr sz="2000" b="1">
                <a:solidFill>
                  <a:schemeClr val="tx1"/>
                </a:solidFill>
                <a:latin typeface="Courier New" charset="0"/>
                <a:ea typeface="ＭＳ Ｐゴシック" charset="0"/>
              </a:defRPr>
            </a:lvl4pPr>
            <a:lvl5pPr eaLnBrk="0" hangingPunct="0">
              <a:defRPr sz="2000" b="1">
                <a:solidFill>
                  <a:schemeClr val="tx1"/>
                </a:solidFill>
                <a:latin typeface="Courier New" charset="0"/>
                <a:ea typeface="ＭＳ Ｐゴシック" charset="0"/>
              </a:defRPr>
            </a:lvl5pPr>
            <a:lvl6pPr marL="457200" eaLnBrk="0" fontAlgn="base" hangingPunct="0">
              <a:spcBef>
                <a:spcPct val="0"/>
              </a:spcBef>
              <a:spcAft>
                <a:spcPct val="0"/>
              </a:spcAft>
              <a:defRPr sz="2000" b="1">
                <a:solidFill>
                  <a:schemeClr val="tx1"/>
                </a:solidFill>
                <a:latin typeface="Courier New" charset="0"/>
                <a:ea typeface="ＭＳ Ｐゴシック" charset="0"/>
              </a:defRPr>
            </a:lvl6pPr>
            <a:lvl7pPr marL="914400" eaLnBrk="0" fontAlgn="base" hangingPunct="0">
              <a:spcBef>
                <a:spcPct val="0"/>
              </a:spcBef>
              <a:spcAft>
                <a:spcPct val="0"/>
              </a:spcAft>
              <a:defRPr sz="2000" b="1">
                <a:solidFill>
                  <a:schemeClr val="tx1"/>
                </a:solidFill>
                <a:latin typeface="Courier New" charset="0"/>
                <a:ea typeface="ＭＳ Ｐゴシック" charset="0"/>
              </a:defRPr>
            </a:lvl7pPr>
            <a:lvl8pPr marL="1371600" eaLnBrk="0" fontAlgn="base" hangingPunct="0">
              <a:spcBef>
                <a:spcPct val="0"/>
              </a:spcBef>
              <a:spcAft>
                <a:spcPct val="0"/>
              </a:spcAft>
              <a:defRPr sz="2000" b="1">
                <a:solidFill>
                  <a:schemeClr val="tx1"/>
                </a:solidFill>
                <a:latin typeface="Courier New" charset="0"/>
                <a:ea typeface="ＭＳ Ｐゴシック" charset="0"/>
              </a:defRPr>
            </a:lvl8pPr>
            <a:lvl9pPr marL="1828800" eaLnBrk="0" fontAlgn="base" hangingPunct="0">
              <a:spcBef>
                <a:spcPct val="0"/>
              </a:spcBef>
              <a:spcAft>
                <a:spcPct val="0"/>
              </a:spcAft>
              <a:defRPr sz="2000" b="1">
                <a:solidFill>
                  <a:schemeClr val="tx1"/>
                </a:solidFill>
                <a:latin typeface="Courier New" charset="0"/>
                <a:ea typeface="ＭＳ Ｐゴシック" charset="0"/>
              </a:defRPr>
            </a:lvl9pPr>
          </a:lstStyle>
          <a:p>
            <a:pPr eaLnBrk="1" hangingPunct="1">
              <a:defRPr/>
            </a:pPr>
            <a:fld id="{4D457871-2851-5B41-A612-54015D7FF786}" type="slidenum">
              <a:rPr lang="en-US" sz="1200">
                <a:solidFill>
                  <a:srgbClr val="898989"/>
                </a:solidFill>
              </a:rPr>
              <a:pPr eaLnBrk="1" hangingPunct="1">
                <a:defRPr/>
              </a:pPr>
              <a:t>24</a:t>
            </a:fld>
            <a:endParaRPr lang="en-US" sz="1200">
              <a:solidFill>
                <a:srgbClr val="898989"/>
              </a:solidFill>
            </a:endParaRPr>
          </a:p>
        </p:txBody>
      </p:sp>
      <p:grpSp>
        <p:nvGrpSpPr>
          <p:cNvPr id="64516" name="Group 5"/>
          <p:cNvGrpSpPr>
            <a:grpSpLocks/>
          </p:cNvGrpSpPr>
          <p:nvPr/>
        </p:nvGrpSpPr>
        <p:grpSpPr bwMode="auto">
          <a:xfrm>
            <a:off x="7040563" y="1663700"/>
            <a:ext cx="184150" cy="542925"/>
            <a:chOff x="4180" y="783"/>
            <a:chExt cx="150" cy="307"/>
          </a:xfrm>
        </p:grpSpPr>
        <p:sp>
          <p:nvSpPr>
            <p:cNvPr id="64570" name="AutoShape 6"/>
            <p:cNvSpPr>
              <a:spLocks noChangeArrowheads="1"/>
            </p:cNvSpPr>
            <p:nvPr/>
          </p:nvSpPr>
          <p:spPr bwMode="auto">
            <a:xfrm>
              <a:off x="4180" y="1019"/>
              <a:ext cx="150" cy="71"/>
            </a:xfrm>
            <a:prstGeom prst="parallelogram">
              <a:avLst>
                <a:gd name="adj" fmla="val 81387"/>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p>
          </p:txBody>
        </p:sp>
        <p:sp>
          <p:nvSpPr>
            <p:cNvPr id="64571" name="Rectangle 7"/>
            <p:cNvSpPr>
              <a:spLocks noChangeArrowheads="1"/>
            </p:cNvSpPr>
            <p:nvPr/>
          </p:nvSpPr>
          <p:spPr bwMode="auto">
            <a:xfrm>
              <a:off x="4256" y="785"/>
              <a:ext cx="69" cy="236"/>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p>
          </p:txBody>
        </p:sp>
        <p:sp>
          <p:nvSpPr>
            <p:cNvPr id="64572" name="Rectangle 8"/>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p:spPr>
          <p:txBody>
            <a:bodyPr wrap="none" anchor="ctr"/>
            <a:lstStyle/>
            <a:p>
              <a:endParaRPr lang="en-US"/>
            </a:p>
          </p:txBody>
        </p:sp>
        <p:sp>
          <p:nvSpPr>
            <p:cNvPr id="64573" name="AutoShape 9"/>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p:spPr>
          <p:txBody>
            <a:bodyPr wrap="none" anchor="ctr"/>
            <a:lstStyle/>
            <a:p>
              <a:endParaRPr lang="en-US"/>
            </a:p>
          </p:txBody>
        </p:sp>
        <p:sp>
          <p:nvSpPr>
            <p:cNvPr id="64574" name="Line 10"/>
            <p:cNvSpPr>
              <a:spLocks noChangeShapeType="1"/>
            </p:cNvSpPr>
            <p:nvPr/>
          </p:nvSpPr>
          <p:spPr bwMode="auto">
            <a:xfrm>
              <a:off x="4330" y="788"/>
              <a:ext cx="0" cy="23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4575" name="Line 11"/>
            <p:cNvSpPr>
              <a:spLocks noChangeShapeType="1"/>
            </p:cNvSpPr>
            <p:nvPr/>
          </p:nvSpPr>
          <p:spPr bwMode="auto">
            <a:xfrm flipH="1">
              <a:off x="4276" y="1019"/>
              <a:ext cx="54" cy="6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4576" name="Rectangle 12"/>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p:spPr>
          <p:txBody>
            <a:bodyPr wrap="none" anchor="ctr"/>
            <a:lstStyle/>
            <a:p>
              <a:endParaRPr lang="en-US"/>
            </a:p>
          </p:txBody>
        </p:sp>
        <p:sp>
          <p:nvSpPr>
            <p:cNvPr id="64577" name="Rectangle 13"/>
            <p:cNvSpPr>
              <a:spLocks noChangeArrowheads="1"/>
            </p:cNvSpPr>
            <p:nvPr/>
          </p:nvSpPr>
          <p:spPr bwMode="auto">
            <a:xfrm>
              <a:off x="4202" y="924"/>
              <a:ext cx="48" cy="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p>
          </p:txBody>
        </p:sp>
      </p:grpSp>
      <p:grpSp>
        <p:nvGrpSpPr>
          <p:cNvPr id="64517" name="Group 14"/>
          <p:cNvGrpSpPr>
            <a:grpSpLocks/>
          </p:cNvGrpSpPr>
          <p:nvPr/>
        </p:nvGrpSpPr>
        <p:grpSpPr bwMode="auto">
          <a:xfrm>
            <a:off x="5889625" y="4035425"/>
            <a:ext cx="347663" cy="695325"/>
            <a:chOff x="4730" y="2897"/>
            <a:chExt cx="219" cy="438"/>
          </a:xfrm>
        </p:grpSpPr>
        <p:sp>
          <p:nvSpPr>
            <p:cNvPr id="64560" name="Freeform 15"/>
            <p:cNvSpPr>
              <a:spLocks/>
            </p:cNvSpPr>
            <p:nvPr/>
          </p:nvSpPr>
          <p:spPr bwMode="auto">
            <a:xfrm>
              <a:off x="4730" y="2897"/>
              <a:ext cx="219" cy="438"/>
            </a:xfrm>
            <a:custGeom>
              <a:avLst/>
              <a:gdLst>
                <a:gd name="T0" fmla="*/ 16 w 219"/>
                <a:gd name="T1" fmla="*/ 109 h 438"/>
                <a:gd name="T2" fmla="*/ 94 w 219"/>
                <a:gd name="T3" fmla="*/ 7 h 438"/>
                <a:gd name="T4" fmla="*/ 178 w 219"/>
                <a:gd name="T5" fmla="*/ 67 h 438"/>
                <a:gd name="T6" fmla="*/ 196 w 219"/>
                <a:gd name="T7" fmla="*/ 379 h 438"/>
                <a:gd name="T8" fmla="*/ 40 w 219"/>
                <a:gd name="T9" fmla="*/ 421 h 438"/>
                <a:gd name="T10" fmla="*/ 4 w 219"/>
                <a:gd name="T11" fmla="*/ 313 h 438"/>
                <a:gd name="T12" fmla="*/ 16 w 219"/>
                <a:gd name="T13" fmla="*/ 109 h 438"/>
                <a:gd name="T14" fmla="*/ 0 60000 65536"/>
                <a:gd name="T15" fmla="*/ 0 60000 65536"/>
                <a:gd name="T16" fmla="*/ 0 60000 65536"/>
                <a:gd name="T17" fmla="*/ 0 60000 65536"/>
                <a:gd name="T18" fmla="*/ 0 60000 65536"/>
                <a:gd name="T19" fmla="*/ 0 60000 65536"/>
                <a:gd name="T20" fmla="*/ 0 60000 65536"/>
                <a:gd name="T21" fmla="*/ 0 w 219"/>
                <a:gd name="T22" fmla="*/ 0 h 438"/>
                <a:gd name="T23" fmla="*/ 219 w 219"/>
                <a:gd name="T24" fmla="*/ 438 h 43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19" h="438">
                  <a:moveTo>
                    <a:pt x="16" y="109"/>
                  </a:moveTo>
                  <a:cubicBezTo>
                    <a:pt x="31" y="58"/>
                    <a:pt x="67" y="14"/>
                    <a:pt x="94" y="7"/>
                  </a:cubicBezTo>
                  <a:cubicBezTo>
                    <a:pt x="121" y="0"/>
                    <a:pt x="161" y="5"/>
                    <a:pt x="178" y="67"/>
                  </a:cubicBezTo>
                  <a:cubicBezTo>
                    <a:pt x="195" y="129"/>
                    <a:pt x="219" y="320"/>
                    <a:pt x="196" y="379"/>
                  </a:cubicBezTo>
                  <a:cubicBezTo>
                    <a:pt x="173" y="438"/>
                    <a:pt x="72" y="432"/>
                    <a:pt x="40" y="421"/>
                  </a:cubicBezTo>
                  <a:cubicBezTo>
                    <a:pt x="8" y="410"/>
                    <a:pt x="8" y="365"/>
                    <a:pt x="4" y="313"/>
                  </a:cubicBezTo>
                  <a:cubicBezTo>
                    <a:pt x="0" y="261"/>
                    <a:pt x="1" y="160"/>
                    <a:pt x="16" y="109"/>
                  </a:cubicBez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grpSp>
          <p:nvGrpSpPr>
            <p:cNvPr id="64561" name="Group 16"/>
            <p:cNvGrpSpPr>
              <a:grpSpLocks/>
            </p:cNvGrpSpPr>
            <p:nvPr/>
          </p:nvGrpSpPr>
          <p:grpSpPr bwMode="auto">
            <a:xfrm>
              <a:off x="4771" y="2946"/>
              <a:ext cx="116" cy="341"/>
              <a:chOff x="4180" y="783"/>
              <a:chExt cx="150" cy="307"/>
            </a:xfrm>
          </p:grpSpPr>
          <p:sp>
            <p:nvSpPr>
              <p:cNvPr id="64562" name="AutoShape 17"/>
              <p:cNvSpPr>
                <a:spLocks noChangeArrowheads="1"/>
              </p:cNvSpPr>
              <p:nvPr/>
            </p:nvSpPr>
            <p:spPr bwMode="auto">
              <a:xfrm>
                <a:off x="4180" y="1019"/>
                <a:ext cx="150" cy="71"/>
              </a:xfrm>
              <a:prstGeom prst="parallelogram">
                <a:avLst>
                  <a:gd name="adj" fmla="val 81387"/>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p>
            </p:txBody>
          </p:sp>
          <p:sp>
            <p:nvSpPr>
              <p:cNvPr id="64563" name="Rectangle 18"/>
              <p:cNvSpPr>
                <a:spLocks noChangeArrowheads="1"/>
              </p:cNvSpPr>
              <p:nvPr/>
            </p:nvSpPr>
            <p:spPr bwMode="auto">
              <a:xfrm>
                <a:off x="4256" y="785"/>
                <a:ext cx="69" cy="236"/>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p>
            </p:txBody>
          </p:sp>
          <p:sp>
            <p:nvSpPr>
              <p:cNvPr id="64564" name="Rectangle 19"/>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p:spPr>
            <p:txBody>
              <a:bodyPr wrap="none" anchor="ctr"/>
              <a:lstStyle/>
              <a:p>
                <a:endParaRPr lang="en-US"/>
              </a:p>
            </p:txBody>
          </p:sp>
          <p:sp>
            <p:nvSpPr>
              <p:cNvPr id="64565" name="AutoShape 20"/>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p:spPr>
            <p:txBody>
              <a:bodyPr wrap="none" anchor="ctr"/>
              <a:lstStyle/>
              <a:p>
                <a:endParaRPr lang="en-US"/>
              </a:p>
            </p:txBody>
          </p:sp>
          <p:sp>
            <p:nvSpPr>
              <p:cNvPr id="64566" name="Line 21"/>
              <p:cNvSpPr>
                <a:spLocks noChangeShapeType="1"/>
              </p:cNvSpPr>
              <p:nvPr/>
            </p:nvSpPr>
            <p:spPr bwMode="auto">
              <a:xfrm>
                <a:off x="4330" y="788"/>
                <a:ext cx="0" cy="23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4567" name="Line 22"/>
              <p:cNvSpPr>
                <a:spLocks noChangeShapeType="1"/>
              </p:cNvSpPr>
              <p:nvPr/>
            </p:nvSpPr>
            <p:spPr bwMode="auto">
              <a:xfrm flipH="1">
                <a:off x="4276" y="1019"/>
                <a:ext cx="54" cy="6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4568" name="Rectangle 23"/>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p:spPr>
            <p:txBody>
              <a:bodyPr wrap="none" anchor="ctr"/>
              <a:lstStyle/>
              <a:p>
                <a:endParaRPr lang="en-US"/>
              </a:p>
            </p:txBody>
          </p:sp>
          <p:sp>
            <p:nvSpPr>
              <p:cNvPr id="64569" name="Rectangle 24"/>
              <p:cNvSpPr>
                <a:spLocks noChangeArrowheads="1"/>
              </p:cNvSpPr>
              <p:nvPr/>
            </p:nvSpPr>
            <p:spPr bwMode="auto">
              <a:xfrm>
                <a:off x="4202" y="924"/>
                <a:ext cx="48" cy="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p>
            </p:txBody>
          </p:sp>
        </p:grpSp>
      </p:grpSp>
      <p:grpSp>
        <p:nvGrpSpPr>
          <p:cNvPr id="64518" name="Group 25"/>
          <p:cNvGrpSpPr>
            <a:grpSpLocks/>
          </p:cNvGrpSpPr>
          <p:nvPr/>
        </p:nvGrpSpPr>
        <p:grpSpPr bwMode="auto">
          <a:xfrm>
            <a:off x="7031038" y="4346575"/>
            <a:ext cx="347662" cy="695325"/>
            <a:chOff x="4730" y="2897"/>
            <a:chExt cx="219" cy="438"/>
          </a:xfrm>
        </p:grpSpPr>
        <p:sp>
          <p:nvSpPr>
            <p:cNvPr id="64550" name="Freeform 26"/>
            <p:cNvSpPr>
              <a:spLocks/>
            </p:cNvSpPr>
            <p:nvPr/>
          </p:nvSpPr>
          <p:spPr bwMode="auto">
            <a:xfrm>
              <a:off x="4730" y="2897"/>
              <a:ext cx="219" cy="438"/>
            </a:xfrm>
            <a:custGeom>
              <a:avLst/>
              <a:gdLst>
                <a:gd name="T0" fmla="*/ 16 w 219"/>
                <a:gd name="T1" fmla="*/ 109 h 438"/>
                <a:gd name="T2" fmla="*/ 94 w 219"/>
                <a:gd name="T3" fmla="*/ 7 h 438"/>
                <a:gd name="T4" fmla="*/ 178 w 219"/>
                <a:gd name="T5" fmla="*/ 67 h 438"/>
                <a:gd name="T6" fmla="*/ 196 w 219"/>
                <a:gd name="T7" fmla="*/ 379 h 438"/>
                <a:gd name="T8" fmla="*/ 40 w 219"/>
                <a:gd name="T9" fmla="*/ 421 h 438"/>
                <a:gd name="T10" fmla="*/ 4 w 219"/>
                <a:gd name="T11" fmla="*/ 313 h 438"/>
                <a:gd name="T12" fmla="*/ 16 w 219"/>
                <a:gd name="T13" fmla="*/ 109 h 438"/>
                <a:gd name="T14" fmla="*/ 0 60000 65536"/>
                <a:gd name="T15" fmla="*/ 0 60000 65536"/>
                <a:gd name="T16" fmla="*/ 0 60000 65536"/>
                <a:gd name="T17" fmla="*/ 0 60000 65536"/>
                <a:gd name="T18" fmla="*/ 0 60000 65536"/>
                <a:gd name="T19" fmla="*/ 0 60000 65536"/>
                <a:gd name="T20" fmla="*/ 0 60000 65536"/>
                <a:gd name="T21" fmla="*/ 0 w 219"/>
                <a:gd name="T22" fmla="*/ 0 h 438"/>
                <a:gd name="T23" fmla="*/ 219 w 219"/>
                <a:gd name="T24" fmla="*/ 438 h 43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19" h="438">
                  <a:moveTo>
                    <a:pt x="16" y="109"/>
                  </a:moveTo>
                  <a:cubicBezTo>
                    <a:pt x="31" y="58"/>
                    <a:pt x="67" y="14"/>
                    <a:pt x="94" y="7"/>
                  </a:cubicBezTo>
                  <a:cubicBezTo>
                    <a:pt x="121" y="0"/>
                    <a:pt x="161" y="5"/>
                    <a:pt x="178" y="67"/>
                  </a:cubicBezTo>
                  <a:cubicBezTo>
                    <a:pt x="195" y="129"/>
                    <a:pt x="219" y="320"/>
                    <a:pt x="196" y="379"/>
                  </a:cubicBezTo>
                  <a:cubicBezTo>
                    <a:pt x="173" y="438"/>
                    <a:pt x="72" y="432"/>
                    <a:pt x="40" y="421"/>
                  </a:cubicBezTo>
                  <a:cubicBezTo>
                    <a:pt x="8" y="410"/>
                    <a:pt x="8" y="365"/>
                    <a:pt x="4" y="313"/>
                  </a:cubicBezTo>
                  <a:cubicBezTo>
                    <a:pt x="0" y="261"/>
                    <a:pt x="1" y="160"/>
                    <a:pt x="16" y="109"/>
                  </a:cubicBez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grpSp>
          <p:nvGrpSpPr>
            <p:cNvPr id="64551" name="Group 27"/>
            <p:cNvGrpSpPr>
              <a:grpSpLocks/>
            </p:cNvGrpSpPr>
            <p:nvPr/>
          </p:nvGrpSpPr>
          <p:grpSpPr bwMode="auto">
            <a:xfrm>
              <a:off x="4771" y="2946"/>
              <a:ext cx="116" cy="341"/>
              <a:chOff x="4180" y="783"/>
              <a:chExt cx="150" cy="307"/>
            </a:xfrm>
          </p:grpSpPr>
          <p:sp>
            <p:nvSpPr>
              <p:cNvPr id="64552" name="AutoShape 28"/>
              <p:cNvSpPr>
                <a:spLocks noChangeArrowheads="1"/>
              </p:cNvSpPr>
              <p:nvPr/>
            </p:nvSpPr>
            <p:spPr bwMode="auto">
              <a:xfrm>
                <a:off x="4180" y="1019"/>
                <a:ext cx="150" cy="71"/>
              </a:xfrm>
              <a:prstGeom prst="parallelogram">
                <a:avLst>
                  <a:gd name="adj" fmla="val 81387"/>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p>
            </p:txBody>
          </p:sp>
          <p:sp>
            <p:nvSpPr>
              <p:cNvPr id="64553" name="Rectangle 29"/>
              <p:cNvSpPr>
                <a:spLocks noChangeArrowheads="1"/>
              </p:cNvSpPr>
              <p:nvPr/>
            </p:nvSpPr>
            <p:spPr bwMode="auto">
              <a:xfrm>
                <a:off x="4256" y="785"/>
                <a:ext cx="69" cy="236"/>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p>
            </p:txBody>
          </p:sp>
          <p:sp>
            <p:nvSpPr>
              <p:cNvPr id="64554" name="Rectangle 30"/>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p:spPr>
            <p:txBody>
              <a:bodyPr wrap="none" anchor="ctr"/>
              <a:lstStyle/>
              <a:p>
                <a:endParaRPr lang="en-US"/>
              </a:p>
            </p:txBody>
          </p:sp>
          <p:sp>
            <p:nvSpPr>
              <p:cNvPr id="64555" name="AutoShape 31"/>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p:spPr>
            <p:txBody>
              <a:bodyPr wrap="none" anchor="ctr"/>
              <a:lstStyle/>
              <a:p>
                <a:endParaRPr lang="en-US"/>
              </a:p>
            </p:txBody>
          </p:sp>
          <p:sp>
            <p:nvSpPr>
              <p:cNvPr id="64556" name="Line 32"/>
              <p:cNvSpPr>
                <a:spLocks noChangeShapeType="1"/>
              </p:cNvSpPr>
              <p:nvPr/>
            </p:nvSpPr>
            <p:spPr bwMode="auto">
              <a:xfrm>
                <a:off x="4330" y="788"/>
                <a:ext cx="0" cy="23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4557" name="Line 33"/>
              <p:cNvSpPr>
                <a:spLocks noChangeShapeType="1"/>
              </p:cNvSpPr>
              <p:nvPr/>
            </p:nvSpPr>
            <p:spPr bwMode="auto">
              <a:xfrm flipH="1">
                <a:off x="4276" y="1019"/>
                <a:ext cx="54" cy="6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4558" name="Rectangle 34"/>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p:spPr>
            <p:txBody>
              <a:bodyPr wrap="none" anchor="ctr"/>
              <a:lstStyle/>
              <a:p>
                <a:endParaRPr lang="en-US"/>
              </a:p>
            </p:txBody>
          </p:sp>
          <p:sp>
            <p:nvSpPr>
              <p:cNvPr id="64559" name="Rectangle 35"/>
              <p:cNvSpPr>
                <a:spLocks noChangeArrowheads="1"/>
              </p:cNvSpPr>
              <p:nvPr/>
            </p:nvSpPr>
            <p:spPr bwMode="auto">
              <a:xfrm>
                <a:off x="4202" y="924"/>
                <a:ext cx="48" cy="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p>
            </p:txBody>
          </p:sp>
        </p:grpSp>
      </p:grpSp>
      <p:grpSp>
        <p:nvGrpSpPr>
          <p:cNvPr id="64519" name="Group 36"/>
          <p:cNvGrpSpPr>
            <a:grpSpLocks/>
          </p:cNvGrpSpPr>
          <p:nvPr/>
        </p:nvGrpSpPr>
        <p:grpSpPr bwMode="auto">
          <a:xfrm>
            <a:off x="8026400" y="4157663"/>
            <a:ext cx="347663" cy="695325"/>
            <a:chOff x="4730" y="2897"/>
            <a:chExt cx="219" cy="438"/>
          </a:xfrm>
        </p:grpSpPr>
        <p:sp>
          <p:nvSpPr>
            <p:cNvPr id="64540" name="Freeform 37"/>
            <p:cNvSpPr>
              <a:spLocks/>
            </p:cNvSpPr>
            <p:nvPr/>
          </p:nvSpPr>
          <p:spPr bwMode="auto">
            <a:xfrm>
              <a:off x="4730" y="2897"/>
              <a:ext cx="219" cy="438"/>
            </a:xfrm>
            <a:custGeom>
              <a:avLst/>
              <a:gdLst>
                <a:gd name="T0" fmla="*/ 16 w 219"/>
                <a:gd name="T1" fmla="*/ 109 h 438"/>
                <a:gd name="T2" fmla="*/ 94 w 219"/>
                <a:gd name="T3" fmla="*/ 7 h 438"/>
                <a:gd name="T4" fmla="*/ 178 w 219"/>
                <a:gd name="T5" fmla="*/ 67 h 438"/>
                <a:gd name="T6" fmla="*/ 196 w 219"/>
                <a:gd name="T7" fmla="*/ 379 h 438"/>
                <a:gd name="T8" fmla="*/ 40 w 219"/>
                <a:gd name="T9" fmla="*/ 421 h 438"/>
                <a:gd name="T10" fmla="*/ 4 w 219"/>
                <a:gd name="T11" fmla="*/ 313 h 438"/>
                <a:gd name="T12" fmla="*/ 16 w 219"/>
                <a:gd name="T13" fmla="*/ 109 h 438"/>
                <a:gd name="T14" fmla="*/ 0 60000 65536"/>
                <a:gd name="T15" fmla="*/ 0 60000 65536"/>
                <a:gd name="T16" fmla="*/ 0 60000 65536"/>
                <a:gd name="T17" fmla="*/ 0 60000 65536"/>
                <a:gd name="T18" fmla="*/ 0 60000 65536"/>
                <a:gd name="T19" fmla="*/ 0 60000 65536"/>
                <a:gd name="T20" fmla="*/ 0 60000 65536"/>
                <a:gd name="T21" fmla="*/ 0 w 219"/>
                <a:gd name="T22" fmla="*/ 0 h 438"/>
                <a:gd name="T23" fmla="*/ 219 w 219"/>
                <a:gd name="T24" fmla="*/ 438 h 43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19" h="438">
                  <a:moveTo>
                    <a:pt x="16" y="109"/>
                  </a:moveTo>
                  <a:cubicBezTo>
                    <a:pt x="31" y="58"/>
                    <a:pt x="67" y="14"/>
                    <a:pt x="94" y="7"/>
                  </a:cubicBezTo>
                  <a:cubicBezTo>
                    <a:pt x="121" y="0"/>
                    <a:pt x="161" y="5"/>
                    <a:pt x="178" y="67"/>
                  </a:cubicBezTo>
                  <a:cubicBezTo>
                    <a:pt x="195" y="129"/>
                    <a:pt x="219" y="320"/>
                    <a:pt x="196" y="379"/>
                  </a:cubicBezTo>
                  <a:cubicBezTo>
                    <a:pt x="173" y="438"/>
                    <a:pt x="72" y="432"/>
                    <a:pt x="40" y="421"/>
                  </a:cubicBezTo>
                  <a:cubicBezTo>
                    <a:pt x="8" y="410"/>
                    <a:pt x="8" y="365"/>
                    <a:pt x="4" y="313"/>
                  </a:cubicBezTo>
                  <a:cubicBezTo>
                    <a:pt x="0" y="261"/>
                    <a:pt x="1" y="160"/>
                    <a:pt x="16" y="109"/>
                  </a:cubicBez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grpSp>
          <p:nvGrpSpPr>
            <p:cNvPr id="64541" name="Group 38"/>
            <p:cNvGrpSpPr>
              <a:grpSpLocks/>
            </p:cNvGrpSpPr>
            <p:nvPr/>
          </p:nvGrpSpPr>
          <p:grpSpPr bwMode="auto">
            <a:xfrm>
              <a:off x="4771" y="2946"/>
              <a:ext cx="116" cy="341"/>
              <a:chOff x="4180" y="783"/>
              <a:chExt cx="150" cy="307"/>
            </a:xfrm>
          </p:grpSpPr>
          <p:sp>
            <p:nvSpPr>
              <p:cNvPr id="64542" name="AutoShape 39"/>
              <p:cNvSpPr>
                <a:spLocks noChangeArrowheads="1"/>
              </p:cNvSpPr>
              <p:nvPr/>
            </p:nvSpPr>
            <p:spPr bwMode="auto">
              <a:xfrm>
                <a:off x="4180" y="1019"/>
                <a:ext cx="150" cy="71"/>
              </a:xfrm>
              <a:prstGeom prst="parallelogram">
                <a:avLst>
                  <a:gd name="adj" fmla="val 81387"/>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p>
            </p:txBody>
          </p:sp>
          <p:sp>
            <p:nvSpPr>
              <p:cNvPr id="64543" name="Rectangle 40"/>
              <p:cNvSpPr>
                <a:spLocks noChangeArrowheads="1"/>
              </p:cNvSpPr>
              <p:nvPr/>
            </p:nvSpPr>
            <p:spPr bwMode="auto">
              <a:xfrm>
                <a:off x="4256" y="785"/>
                <a:ext cx="69" cy="236"/>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p>
            </p:txBody>
          </p:sp>
          <p:sp>
            <p:nvSpPr>
              <p:cNvPr id="64544" name="Rectangle 41"/>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p:spPr>
            <p:txBody>
              <a:bodyPr wrap="none" anchor="ctr"/>
              <a:lstStyle/>
              <a:p>
                <a:endParaRPr lang="en-US"/>
              </a:p>
            </p:txBody>
          </p:sp>
          <p:sp>
            <p:nvSpPr>
              <p:cNvPr id="64545" name="AutoShape 42"/>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p:spPr>
            <p:txBody>
              <a:bodyPr wrap="none" anchor="ctr"/>
              <a:lstStyle/>
              <a:p>
                <a:endParaRPr lang="en-US"/>
              </a:p>
            </p:txBody>
          </p:sp>
          <p:sp>
            <p:nvSpPr>
              <p:cNvPr id="64546" name="Line 43"/>
              <p:cNvSpPr>
                <a:spLocks noChangeShapeType="1"/>
              </p:cNvSpPr>
              <p:nvPr/>
            </p:nvSpPr>
            <p:spPr bwMode="auto">
              <a:xfrm>
                <a:off x="4330" y="788"/>
                <a:ext cx="0" cy="23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4547" name="Line 44"/>
              <p:cNvSpPr>
                <a:spLocks noChangeShapeType="1"/>
              </p:cNvSpPr>
              <p:nvPr/>
            </p:nvSpPr>
            <p:spPr bwMode="auto">
              <a:xfrm flipH="1">
                <a:off x="4276" y="1019"/>
                <a:ext cx="54" cy="6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4548" name="Rectangle 45"/>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p:spPr>
            <p:txBody>
              <a:bodyPr wrap="none" anchor="ctr"/>
              <a:lstStyle/>
              <a:p>
                <a:endParaRPr lang="en-US"/>
              </a:p>
            </p:txBody>
          </p:sp>
          <p:sp>
            <p:nvSpPr>
              <p:cNvPr id="64549" name="Rectangle 46"/>
              <p:cNvSpPr>
                <a:spLocks noChangeArrowheads="1"/>
              </p:cNvSpPr>
              <p:nvPr/>
            </p:nvSpPr>
            <p:spPr bwMode="auto">
              <a:xfrm>
                <a:off x="4202" y="924"/>
                <a:ext cx="48" cy="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p>
            </p:txBody>
          </p:sp>
        </p:grpSp>
      </p:grpSp>
      <p:grpSp>
        <p:nvGrpSpPr>
          <p:cNvPr id="64520" name="Group 47"/>
          <p:cNvGrpSpPr>
            <a:grpSpLocks/>
          </p:cNvGrpSpPr>
          <p:nvPr/>
        </p:nvGrpSpPr>
        <p:grpSpPr bwMode="auto">
          <a:xfrm>
            <a:off x="7008813" y="3052763"/>
            <a:ext cx="347662" cy="695325"/>
            <a:chOff x="4730" y="2897"/>
            <a:chExt cx="219" cy="438"/>
          </a:xfrm>
        </p:grpSpPr>
        <p:sp>
          <p:nvSpPr>
            <p:cNvPr id="64530" name="Freeform 48"/>
            <p:cNvSpPr>
              <a:spLocks/>
            </p:cNvSpPr>
            <p:nvPr/>
          </p:nvSpPr>
          <p:spPr bwMode="auto">
            <a:xfrm>
              <a:off x="4730" y="2897"/>
              <a:ext cx="219" cy="438"/>
            </a:xfrm>
            <a:custGeom>
              <a:avLst/>
              <a:gdLst>
                <a:gd name="T0" fmla="*/ 16 w 219"/>
                <a:gd name="T1" fmla="*/ 109 h 438"/>
                <a:gd name="T2" fmla="*/ 94 w 219"/>
                <a:gd name="T3" fmla="*/ 7 h 438"/>
                <a:gd name="T4" fmla="*/ 178 w 219"/>
                <a:gd name="T5" fmla="*/ 67 h 438"/>
                <a:gd name="T6" fmla="*/ 196 w 219"/>
                <a:gd name="T7" fmla="*/ 379 h 438"/>
                <a:gd name="T8" fmla="*/ 40 w 219"/>
                <a:gd name="T9" fmla="*/ 421 h 438"/>
                <a:gd name="T10" fmla="*/ 4 w 219"/>
                <a:gd name="T11" fmla="*/ 313 h 438"/>
                <a:gd name="T12" fmla="*/ 16 w 219"/>
                <a:gd name="T13" fmla="*/ 109 h 438"/>
                <a:gd name="T14" fmla="*/ 0 60000 65536"/>
                <a:gd name="T15" fmla="*/ 0 60000 65536"/>
                <a:gd name="T16" fmla="*/ 0 60000 65536"/>
                <a:gd name="T17" fmla="*/ 0 60000 65536"/>
                <a:gd name="T18" fmla="*/ 0 60000 65536"/>
                <a:gd name="T19" fmla="*/ 0 60000 65536"/>
                <a:gd name="T20" fmla="*/ 0 60000 65536"/>
                <a:gd name="T21" fmla="*/ 0 w 219"/>
                <a:gd name="T22" fmla="*/ 0 h 438"/>
                <a:gd name="T23" fmla="*/ 219 w 219"/>
                <a:gd name="T24" fmla="*/ 438 h 43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19" h="438">
                  <a:moveTo>
                    <a:pt x="16" y="109"/>
                  </a:moveTo>
                  <a:cubicBezTo>
                    <a:pt x="31" y="58"/>
                    <a:pt x="67" y="14"/>
                    <a:pt x="94" y="7"/>
                  </a:cubicBezTo>
                  <a:cubicBezTo>
                    <a:pt x="121" y="0"/>
                    <a:pt x="161" y="5"/>
                    <a:pt x="178" y="67"/>
                  </a:cubicBezTo>
                  <a:cubicBezTo>
                    <a:pt x="195" y="129"/>
                    <a:pt x="219" y="320"/>
                    <a:pt x="196" y="379"/>
                  </a:cubicBezTo>
                  <a:cubicBezTo>
                    <a:pt x="173" y="438"/>
                    <a:pt x="72" y="432"/>
                    <a:pt x="40" y="421"/>
                  </a:cubicBezTo>
                  <a:cubicBezTo>
                    <a:pt x="8" y="410"/>
                    <a:pt x="8" y="365"/>
                    <a:pt x="4" y="313"/>
                  </a:cubicBezTo>
                  <a:cubicBezTo>
                    <a:pt x="0" y="261"/>
                    <a:pt x="1" y="160"/>
                    <a:pt x="16" y="109"/>
                  </a:cubicBez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grpSp>
          <p:nvGrpSpPr>
            <p:cNvPr id="64531" name="Group 49"/>
            <p:cNvGrpSpPr>
              <a:grpSpLocks/>
            </p:cNvGrpSpPr>
            <p:nvPr/>
          </p:nvGrpSpPr>
          <p:grpSpPr bwMode="auto">
            <a:xfrm>
              <a:off x="4771" y="2946"/>
              <a:ext cx="116" cy="341"/>
              <a:chOff x="4180" y="783"/>
              <a:chExt cx="150" cy="307"/>
            </a:xfrm>
          </p:grpSpPr>
          <p:sp>
            <p:nvSpPr>
              <p:cNvPr id="64532" name="AutoShape 50"/>
              <p:cNvSpPr>
                <a:spLocks noChangeArrowheads="1"/>
              </p:cNvSpPr>
              <p:nvPr/>
            </p:nvSpPr>
            <p:spPr bwMode="auto">
              <a:xfrm>
                <a:off x="4180" y="1019"/>
                <a:ext cx="150" cy="71"/>
              </a:xfrm>
              <a:prstGeom prst="parallelogram">
                <a:avLst>
                  <a:gd name="adj" fmla="val 81387"/>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p>
            </p:txBody>
          </p:sp>
          <p:sp>
            <p:nvSpPr>
              <p:cNvPr id="64533" name="Rectangle 51"/>
              <p:cNvSpPr>
                <a:spLocks noChangeArrowheads="1"/>
              </p:cNvSpPr>
              <p:nvPr/>
            </p:nvSpPr>
            <p:spPr bwMode="auto">
              <a:xfrm>
                <a:off x="4256" y="785"/>
                <a:ext cx="69" cy="236"/>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p>
            </p:txBody>
          </p:sp>
          <p:sp>
            <p:nvSpPr>
              <p:cNvPr id="64534" name="Rectangle 52"/>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p:spPr>
            <p:txBody>
              <a:bodyPr wrap="none" anchor="ctr"/>
              <a:lstStyle/>
              <a:p>
                <a:endParaRPr lang="en-US"/>
              </a:p>
            </p:txBody>
          </p:sp>
          <p:sp>
            <p:nvSpPr>
              <p:cNvPr id="64535" name="AutoShape 53"/>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p:spPr>
            <p:txBody>
              <a:bodyPr wrap="none" anchor="ctr"/>
              <a:lstStyle/>
              <a:p>
                <a:endParaRPr lang="en-US"/>
              </a:p>
            </p:txBody>
          </p:sp>
          <p:sp>
            <p:nvSpPr>
              <p:cNvPr id="64536" name="Line 54"/>
              <p:cNvSpPr>
                <a:spLocks noChangeShapeType="1"/>
              </p:cNvSpPr>
              <p:nvPr/>
            </p:nvSpPr>
            <p:spPr bwMode="auto">
              <a:xfrm>
                <a:off x="4330" y="788"/>
                <a:ext cx="0" cy="23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4537" name="Line 55"/>
              <p:cNvSpPr>
                <a:spLocks noChangeShapeType="1"/>
              </p:cNvSpPr>
              <p:nvPr/>
            </p:nvSpPr>
            <p:spPr bwMode="auto">
              <a:xfrm flipH="1">
                <a:off x="4276" y="1019"/>
                <a:ext cx="54" cy="6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4538" name="Rectangle 56"/>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p:spPr>
            <p:txBody>
              <a:bodyPr wrap="none" anchor="ctr"/>
              <a:lstStyle/>
              <a:p>
                <a:endParaRPr lang="en-US"/>
              </a:p>
            </p:txBody>
          </p:sp>
          <p:sp>
            <p:nvSpPr>
              <p:cNvPr id="64539" name="Rectangle 57"/>
              <p:cNvSpPr>
                <a:spLocks noChangeArrowheads="1"/>
              </p:cNvSpPr>
              <p:nvPr/>
            </p:nvSpPr>
            <p:spPr bwMode="auto">
              <a:xfrm>
                <a:off x="4202" y="924"/>
                <a:ext cx="48" cy="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p>
            </p:txBody>
          </p:sp>
        </p:grpSp>
      </p:grpSp>
      <p:sp>
        <p:nvSpPr>
          <p:cNvPr id="64521" name="Text Box 58"/>
          <p:cNvSpPr txBox="1">
            <a:spLocks noChangeArrowheads="1"/>
          </p:cNvSpPr>
          <p:nvPr/>
        </p:nvSpPr>
        <p:spPr bwMode="auto">
          <a:xfrm>
            <a:off x="6337300" y="1066800"/>
            <a:ext cx="1697038" cy="630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000" b="1">
                <a:solidFill>
                  <a:schemeClr val="tx1"/>
                </a:solidFill>
                <a:latin typeface="Courier New" charset="0"/>
                <a:ea typeface="ＭＳ Ｐゴシック" charset="0"/>
                <a:cs typeface="ＭＳ Ｐゴシック" charset="0"/>
              </a:defRPr>
            </a:lvl1pPr>
            <a:lvl2pPr marL="742950" indent="-285750" eaLnBrk="0" hangingPunct="0">
              <a:defRPr sz="2000" b="1">
                <a:solidFill>
                  <a:schemeClr val="tx1"/>
                </a:solidFill>
                <a:latin typeface="Courier New" charset="0"/>
                <a:ea typeface="ＭＳ Ｐゴシック" charset="0"/>
              </a:defRPr>
            </a:lvl2pPr>
            <a:lvl3pPr marL="1143000" indent="-228600" eaLnBrk="0" hangingPunct="0">
              <a:defRPr sz="2000" b="1">
                <a:solidFill>
                  <a:schemeClr val="tx1"/>
                </a:solidFill>
                <a:latin typeface="Courier New" charset="0"/>
                <a:ea typeface="ＭＳ Ｐゴシック" charset="0"/>
              </a:defRPr>
            </a:lvl3pPr>
            <a:lvl4pPr marL="1600200" indent="-228600" eaLnBrk="0" hangingPunct="0">
              <a:defRPr sz="2000" b="1">
                <a:solidFill>
                  <a:schemeClr val="tx1"/>
                </a:solidFill>
                <a:latin typeface="Courier New" charset="0"/>
                <a:ea typeface="ＭＳ Ｐゴシック" charset="0"/>
              </a:defRPr>
            </a:lvl4pPr>
            <a:lvl5pPr marL="2057400" indent="-228600" eaLnBrk="0" hangingPunct="0">
              <a:defRPr sz="2000" b="1">
                <a:solidFill>
                  <a:schemeClr val="tx1"/>
                </a:solidFill>
                <a:latin typeface="Courier New" charset="0"/>
                <a:ea typeface="ＭＳ Ｐゴシック" charset="0"/>
              </a:defRPr>
            </a:lvl5pPr>
            <a:lvl6pPr marL="2514600" indent="-228600" algn="ctr" eaLnBrk="0" fontAlgn="base" hangingPunct="0">
              <a:spcBef>
                <a:spcPct val="0"/>
              </a:spcBef>
              <a:spcAft>
                <a:spcPct val="0"/>
              </a:spcAft>
              <a:defRPr sz="2000" b="1">
                <a:solidFill>
                  <a:schemeClr val="tx1"/>
                </a:solidFill>
                <a:latin typeface="Courier New" charset="0"/>
                <a:ea typeface="ＭＳ Ｐゴシック" charset="0"/>
              </a:defRPr>
            </a:lvl6pPr>
            <a:lvl7pPr marL="2971800" indent="-228600" algn="ctr" eaLnBrk="0" fontAlgn="base" hangingPunct="0">
              <a:spcBef>
                <a:spcPct val="0"/>
              </a:spcBef>
              <a:spcAft>
                <a:spcPct val="0"/>
              </a:spcAft>
              <a:defRPr sz="2000" b="1">
                <a:solidFill>
                  <a:schemeClr val="tx1"/>
                </a:solidFill>
                <a:latin typeface="Courier New" charset="0"/>
                <a:ea typeface="ＭＳ Ｐゴシック" charset="0"/>
              </a:defRPr>
            </a:lvl7pPr>
            <a:lvl8pPr marL="3429000" indent="-228600" algn="ctr" eaLnBrk="0" fontAlgn="base" hangingPunct="0">
              <a:spcBef>
                <a:spcPct val="0"/>
              </a:spcBef>
              <a:spcAft>
                <a:spcPct val="0"/>
              </a:spcAft>
              <a:defRPr sz="2000" b="1">
                <a:solidFill>
                  <a:schemeClr val="tx1"/>
                </a:solidFill>
                <a:latin typeface="Courier New" charset="0"/>
                <a:ea typeface="ＭＳ Ｐゴシック" charset="0"/>
              </a:defRPr>
            </a:lvl8pPr>
            <a:lvl9pPr marL="3886200" indent="-228600" algn="ctr" eaLnBrk="0" fontAlgn="base" hangingPunct="0">
              <a:spcBef>
                <a:spcPct val="0"/>
              </a:spcBef>
              <a:spcAft>
                <a:spcPct val="0"/>
              </a:spcAft>
              <a:defRPr sz="2000" b="1">
                <a:solidFill>
                  <a:schemeClr val="tx1"/>
                </a:solidFill>
                <a:latin typeface="Courier New" charset="0"/>
                <a:ea typeface="ＭＳ Ｐゴシック" charset="0"/>
              </a:defRPr>
            </a:lvl9pPr>
          </a:lstStyle>
          <a:p>
            <a:pPr>
              <a:spcBef>
                <a:spcPct val="20000"/>
              </a:spcBef>
              <a:buClr>
                <a:schemeClr val="accent2"/>
              </a:buClr>
              <a:buSzPct val="85000"/>
              <a:buFont typeface="ZapfDingbats" charset="0"/>
              <a:buNone/>
            </a:pPr>
            <a:r>
              <a:rPr lang="en-US" sz="1600">
                <a:latin typeface="Arial" charset="0"/>
              </a:rPr>
              <a:t>origin server </a:t>
            </a:r>
          </a:p>
          <a:p>
            <a:pPr>
              <a:spcBef>
                <a:spcPct val="20000"/>
              </a:spcBef>
              <a:buClr>
                <a:schemeClr val="accent2"/>
              </a:buClr>
              <a:buSzPct val="85000"/>
              <a:buFont typeface="ZapfDingbats" charset="0"/>
              <a:buNone/>
            </a:pPr>
            <a:r>
              <a:rPr lang="en-US" sz="1600">
                <a:latin typeface="Arial" charset="0"/>
              </a:rPr>
              <a:t>in North America</a:t>
            </a:r>
          </a:p>
        </p:txBody>
      </p:sp>
      <p:sp>
        <p:nvSpPr>
          <p:cNvPr id="64522" name="Text Box 59"/>
          <p:cNvSpPr txBox="1">
            <a:spLocks noChangeArrowheads="1"/>
          </p:cNvSpPr>
          <p:nvPr/>
        </p:nvSpPr>
        <p:spPr bwMode="auto">
          <a:xfrm>
            <a:off x="6092825" y="2678113"/>
            <a:ext cx="21717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000" b="1">
                <a:solidFill>
                  <a:schemeClr val="tx1"/>
                </a:solidFill>
                <a:latin typeface="Courier New" charset="0"/>
                <a:ea typeface="ＭＳ Ｐゴシック" charset="0"/>
                <a:cs typeface="ＭＳ Ｐゴシック" charset="0"/>
              </a:defRPr>
            </a:lvl1pPr>
            <a:lvl2pPr marL="742950" indent="-285750" eaLnBrk="0" hangingPunct="0">
              <a:defRPr sz="2000" b="1">
                <a:solidFill>
                  <a:schemeClr val="tx1"/>
                </a:solidFill>
                <a:latin typeface="Courier New" charset="0"/>
                <a:ea typeface="ＭＳ Ｐゴシック" charset="0"/>
              </a:defRPr>
            </a:lvl2pPr>
            <a:lvl3pPr marL="1143000" indent="-228600" eaLnBrk="0" hangingPunct="0">
              <a:defRPr sz="2000" b="1">
                <a:solidFill>
                  <a:schemeClr val="tx1"/>
                </a:solidFill>
                <a:latin typeface="Courier New" charset="0"/>
                <a:ea typeface="ＭＳ Ｐゴシック" charset="0"/>
              </a:defRPr>
            </a:lvl3pPr>
            <a:lvl4pPr marL="1600200" indent="-228600" eaLnBrk="0" hangingPunct="0">
              <a:defRPr sz="2000" b="1">
                <a:solidFill>
                  <a:schemeClr val="tx1"/>
                </a:solidFill>
                <a:latin typeface="Courier New" charset="0"/>
                <a:ea typeface="ＭＳ Ｐゴシック" charset="0"/>
              </a:defRPr>
            </a:lvl4pPr>
            <a:lvl5pPr marL="2057400" indent="-228600" eaLnBrk="0" hangingPunct="0">
              <a:defRPr sz="2000" b="1">
                <a:solidFill>
                  <a:schemeClr val="tx1"/>
                </a:solidFill>
                <a:latin typeface="Courier New" charset="0"/>
                <a:ea typeface="ＭＳ Ｐゴシック" charset="0"/>
              </a:defRPr>
            </a:lvl5pPr>
            <a:lvl6pPr marL="2514600" indent="-228600" algn="ctr" eaLnBrk="0" fontAlgn="base" hangingPunct="0">
              <a:spcBef>
                <a:spcPct val="0"/>
              </a:spcBef>
              <a:spcAft>
                <a:spcPct val="0"/>
              </a:spcAft>
              <a:defRPr sz="2000" b="1">
                <a:solidFill>
                  <a:schemeClr val="tx1"/>
                </a:solidFill>
                <a:latin typeface="Courier New" charset="0"/>
                <a:ea typeface="ＭＳ Ｐゴシック" charset="0"/>
              </a:defRPr>
            </a:lvl6pPr>
            <a:lvl7pPr marL="2971800" indent="-228600" algn="ctr" eaLnBrk="0" fontAlgn="base" hangingPunct="0">
              <a:spcBef>
                <a:spcPct val="0"/>
              </a:spcBef>
              <a:spcAft>
                <a:spcPct val="0"/>
              </a:spcAft>
              <a:defRPr sz="2000" b="1">
                <a:solidFill>
                  <a:schemeClr val="tx1"/>
                </a:solidFill>
                <a:latin typeface="Courier New" charset="0"/>
                <a:ea typeface="ＭＳ Ｐゴシック" charset="0"/>
              </a:defRPr>
            </a:lvl7pPr>
            <a:lvl8pPr marL="3429000" indent="-228600" algn="ctr" eaLnBrk="0" fontAlgn="base" hangingPunct="0">
              <a:spcBef>
                <a:spcPct val="0"/>
              </a:spcBef>
              <a:spcAft>
                <a:spcPct val="0"/>
              </a:spcAft>
              <a:defRPr sz="2000" b="1">
                <a:solidFill>
                  <a:schemeClr val="tx1"/>
                </a:solidFill>
                <a:latin typeface="Courier New" charset="0"/>
                <a:ea typeface="ＭＳ Ｐゴシック" charset="0"/>
              </a:defRPr>
            </a:lvl8pPr>
            <a:lvl9pPr marL="3886200" indent="-228600" algn="ctr" eaLnBrk="0" fontAlgn="base" hangingPunct="0">
              <a:spcBef>
                <a:spcPct val="0"/>
              </a:spcBef>
              <a:spcAft>
                <a:spcPct val="0"/>
              </a:spcAft>
              <a:defRPr sz="2000" b="1">
                <a:solidFill>
                  <a:schemeClr val="tx1"/>
                </a:solidFill>
                <a:latin typeface="Courier New" charset="0"/>
                <a:ea typeface="ＭＳ Ｐゴシック" charset="0"/>
              </a:defRPr>
            </a:lvl9pPr>
          </a:lstStyle>
          <a:p>
            <a:pPr>
              <a:spcBef>
                <a:spcPct val="20000"/>
              </a:spcBef>
              <a:buClr>
                <a:schemeClr val="accent2"/>
              </a:buClr>
              <a:buSzPct val="85000"/>
              <a:buFont typeface="ZapfDingbats" charset="0"/>
              <a:buNone/>
            </a:pPr>
            <a:r>
              <a:rPr lang="en-US" sz="1600">
                <a:latin typeface="Arial" charset="0"/>
              </a:rPr>
              <a:t>CDN distribution node</a:t>
            </a:r>
          </a:p>
        </p:txBody>
      </p:sp>
      <p:sp>
        <p:nvSpPr>
          <p:cNvPr id="64523" name="Line 60"/>
          <p:cNvSpPr>
            <a:spLocks noChangeShapeType="1"/>
          </p:cNvSpPr>
          <p:nvPr/>
        </p:nvSpPr>
        <p:spPr bwMode="auto">
          <a:xfrm>
            <a:off x="7113588" y="2216150"/>
            <a:ext cx="0" cy="487363"/>
          </a:xfrm>
          <a:prstGeom prst="line">
            <a:avLst/>
          </a:prstGeom>
          <a:noFill/>
          <a:ln w="12700">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64524" name="Line 61"/>
          <p:cNvSpPr>
            <a:spLocks noChangeShapeType="1"/>
          </p:cNvSpPr>
          <p:nvPr/>
        </p:nvSpPr>
        <p:spPr bwMode="auto">
          <a:xfrm flipH="1">
            <a:off x="6234113" y="3559175"/>
            <a:ext cx="720725" cy="695325"/>
          </a:xfrm>
          <a:prstGeom prst="line">
            <a:avLst/>
          </a:prstGeom>
          <a:noFill/>
          <a:ln w="12700">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64525" name="Line 62"/>
          <p:cNvSpPr>
            <a:spLocks noChangeShapeType="1"/>
          </p:cNvSpPr>
          <p:nvPr/>
        </p:nvSpPr>
        <p:spPr bwMode="auto">
          <a:xfrm>
            <a:off x="7186613" y="3838575"/>
            <a:ext cx="0" cy="452438"/>
          </a:xfrm>
          <a:prstGeom prst="line">
            <a:avLst/>
          </a:prstGeom>
          <a:noFill/>
          <a:ln w="12700">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64526" name="Line 63"/>
          <p:cNvSpPr>
            <a:spLocks noChangeShapeType="1"/>
          </p:cNvSpPr>
          <p:nvPr/>
        </p:nvSpPr>
        <p:spPr bwMode="auto">
          <a:xfrm>
            <a:off x="7405688" y="3533775"/>
            <a:ext cx="598487" cy="708025"/>
          </a:xfrm>
          <a:prstGeom prst="line">
            <a:avLst/>
          </a:prstGeom>
          <a:noFill/>
          <a:ln w="12700">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64527" name="Text Box 64"/>
          <p:cNvSpPr txBox="1">
            <a:spLocks noChangeArrowheads="1"/>
          </p:cNvSpPr>
          <p:nvPr/>
        </p:nvSpPr>
        <p:spPr bwMode="auto">
          <a:xfrm>
            <a:off x="5137150" y="4779963"/>
            <a:ext cx="1392238" cy="630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000" b="1">
                <a:solidFill>
                  <a:schemeClr val="tx1"/>
                </a:solidFill>
                <a:latin typeface="Courier New" charset="0"/>
                <a:ea typeface="ＭＳ Ｐゴシック" charset="0"/>
                <a:cs typeface="ＭＳ Ｐゴシック" charset="0"/>
              </a:defRPr>
            </a:lvl1pPr>
            <a:lvl2pPr marL="742950" indent="-285750" eaLnBrk="0" hangingPunct="0">
              <a:defRPr sz="2000" b="1">
                <a:solidFill>
                  <a:schemeClr val="tx1"/>
                </a:solidFill>
                <a:latin typeface="Courier New" charset="0"/>
                <a:ea typeface="ＭＳ Ｐゴシック" charset="0"/>
              </a:defRPr>
            </a:lvl2pPr>
            <a:lvl3pPr marL="1143000" indent="-228600" eaLnBrk="0" hangingPunct="0">
              <a:defRPr sz="2000" b="1">
                <a:solidFill>
                  <a:schemeClr val="tx1"/>
                </a:solidFill>
                <a:latin typeface="Courier New" charset="0"/>
                <a:ea typeface="ＭＳ Ｐゴシック" charset="0"/>
              </a:defRPr>
            </a:lvl3pPr>
            <a:lvl4pPr marL="1600200" indent="-228600" eaLnBrk="0" hangingPunct="0">
              <a:defRPr sz="2000" b="1">
                <a:solidFill>
                  <a:schemeClr val="tx1"/>
                </a:solidFill>
                <a:latin typeface="Courier New" charset="0"/>
                <a:ea typeface="ＭＳ Ｐゴシック" charset="0"/>
              </a:defRPr>
            </a:lvl4pPr>
            <a:lvl5pPr marL="2057400" indent="-228600" eaLnBrk="0" hangingPunct="0">
              <a:defRPr sz="2000" b="1">
                <a:solidFill>
                  <a:schemeClr val="tx1"/>
                </a:solidFill>
                <a:latin typeface="Courier New" charset="0"/>
                <a:ea typeface="ＭＳ Ｐゴシック" charset="0"/>
              </a:defRPr>
            </a:lvl5pPr>
            <a:lvl6pPr marL="2514600" indent="-228600" algn="ctr" eaLnBrk="0" fontAlgn="base" hangingPunct="0">
              <a:spcBef>
                <a:spcPct val="0"/>
              </a:spcBef>
              <a:spcAft>
                <a:spcPct val="0"/>
              </a:spcAft>
              <a:defRPr sz="2000" b="1">
                <a:solidFill>
                  <a:schemeClr val="tx1"/>
                </a:solidFill>
                <a:latin typeface="Courier New" charset="0"/>
                <a:ea typeface="ＭＳ Ｐゴシック" charset="0"/>
              </a:defRPr>
            </a:lvl6pPr>
            <a:lvl7pPr marL="2971800" indent="-228600" algn="ctr" eaLnBrk="0" fontAlgn="base" hangingPunct="0">
              <a:spcBef>
                <a:spcPct val="0"/>
              </a:spcBef>
              <a:spcAft>
                <a:spcPct val="0"/>
              </a:spcAft>
              <a:defRPr sz="2000" b="1">
                <a:solidFill>
                  <a:schemeClr val="tx1"/>
                </a:solidFill>
                <a:latin typeface="Courier New" charset="0"/>
                <a:ea typeface="ＭＳ Ｐゴシック" charset="0"/>
              </a:defRPr>
            </a:lvl7pPr>
            <a:lvl8pPr marL="3429000" indent="-228600" algn="ctr" eaLnBrk="0" fontAlgn="base" hangingPunct="0">
              <a:spcBef>
                <a:spcPct val="0"/>
              </a:spcBef>
              <a:spcAft>
                <a:spcPct val="0"/>
              </a:spcAft>
              <a:defRPr sz="2000" b="1">
                <a:solidFill>
                  <a:schemeClr val="tx1"/>
                </a:solidFill>
                <a:latin typeface="Courier New" charset="0"/>
                <a:ea typeface="ＭＳ Ｐゴシック" charset="0"/>
              </a:defRPr>
            </a:lvl8pPr>
            <a:lvl9pPr marL="3886200" indent="-228600" algn="ctr" eaLnBrk="0" fontAlgn="base" hangingPunct="0">
              <a:spcBef>
                <a:spcPct val="0"/>
              </a:spcBef>
              <a:spcAft>
                <a:spcPct val="0"/>
              </a:spcAft>
              <a:defRPr sz="2000" b="1">
                <a:solidFill>
                  <a:schemeClr val="tx1"/>
                </a:solidFill>
                <a:latin typeface="Courier New" charset="0"/>
                <a:ea typeface="ＭＳ Ｐゴシック" charset="0"/>
              </a:defRPr>
            </a:lvl9pPr>
          </a:lstStyle>
          <a:p>
            <a:pPr>
              <a:spcBef>
                <a:spcPct val="20000"/>
              </a:spcBef>
              <a:buClr>
                <a:schemeClr val="accent2"/>
              </a:buClr>
              <a:buSzPct val="85000"/>
              <a:buFont typeface="ZapfDingbats" charset="0"/>
              <a:buNone/>
            </a:pPr>
            <a:r>
              <a:rPr lang="en-US" sz="1600">
                <a:latin typeface="Arial" charset="0"/>
              </a:rPr>
              <a:t>CDN server</a:t>
            </a:r>
          </a:p>
          <a:p>
            <a:pPr>
              <a:spcBef>
                <a:spcPct val="20000"/>
              </a:spcBef>
              <a:buClr>
                <a:schemeClr val="accent2"/>
              </a:buClr>
              <a:buSzPct val="85000"/>
              <a:buFont typeface="ZapfDingbats" charset="0"/>
              <a:buNone/>
            </a:pPr>
            <a:r>
              <a:rPr lang="en-US" sz="1600">
                <a:latin typeface="Arial" charset="0"/>
              </a:rPr>
              <a:t>in S. America</a:t>
            </a:r>
          </a:p>
        </p:txBody>
      </p:sp>
      <p:sp>
        <p:nvSpPr>
          <p:cNvPr id="64528" name="Text Box 65"/>
          <p:cNvSpPr txBox="1">
            <a:spLocks noChangeArrowheads="1"/>
          </p:cNvSpPr>
          <p:nvPr/>
        </p:nvSpPr>
        <p:spPr bwMode="auto">
          <a:xfrm>
            <a:off x="6594475" y="5108575"/>
            <a:ext cx="1246188" cy="630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000" b="1">
                <a:solidFill>
                  <a:schemeClr val="tx1"/>
                </a:solidFill>
                <a:latin typeface="Courier New" charset="0"/>
                <a:ea typeface="ＭＳ Ｐゴシック" charset="0"/>
                <a:cs typeface="ＭＳ Ｐゴシック" charset="0"/>
              </a:defRPr>
            </a:lvl1pPr>
            <a:lvl2pPr marL="742950" indent="-285750" eaLnBrk="0" hangingPunct="0">
              <a:defRPr sz="2000" b="1">
                <a:solidFill>
                  <a:schemeClr val="tx1"/>
                </a:solidFill>
                <a:latin typeface="Courier New" charset="0"/>
                <a:ea typeface="ＭＳ Ｐゴシック" charset="0"/>
              </a:defRPr>
            </a:lvl2pPr>
            <a:lvl3pPr marL="1143000" indent="-228600" eaLnBrk="0" hangingPunct="0">
              <a:defRPr sz="2000" b="1">
                <a:solidFill>
                  <a:schemeClr val="tx1"/>
                </a:solidFill>
                <a:latin typeface="Courier New" charset="0"/>
                <a:ea typeface="ＭＳ Ｐゴシック" charset="0"/>
              </a:defRPr>
            </a:lvl3pPr>
            <a:lvl4pPr marL="1600200" indent="-228600" eaLnBrk="0" hangingPunct="0">
              <a:defRPr sz="2000" b="1">
                <a:solidFill>
                  <a:schemeClr val="tx1"/>
                </a:solidFill>
                <a:latin typeface="Courier New" charset="0"/>
                <a:ea typeface="ＭＳ Ｐゴシック" charset="0"/>
              </a:defRPr>
            </a:lvl4pPr>
            <a:lvl5pPr marL="2057400" indent="-228600" eaLnBrk="0" hangingPunct="0">
              <a:defRPr sz="2000" b="1">
                <a:solidFill>
                  <a:schemeClr val="tx1"/>
                </a:solidFill>
                <a:latin typeface="Courier New" charset="0"/>
                <a:ea typeface="ＭＳ Ｐゴシック" charset="0"/>
              </a:defRPr>
            </a:lvl5pPr>
            <a:lvl6pPr marL="2514600" indent="-228600" algn="ctr" eaLnBrk="0" fontAlgn="base" hangingPunct="0">
              <a:spcBef>
                <a:spcPct val="0"/>
              </a:spcBef>
              <a:spcAft>
                <a:spcPct val="0"/>
              </a:spcAft>
              <a:defRPr sz="2000" b="1">
                <a:solidFill>
                  <a:schemeClr val="tx1"/>
                </a:solidFill>
                <a:latin typeface="Courier New" charset="0"/>
                <a:ea typeface="ＭＳ Ｐゴシック" charset="0"/>
              </a:defRPr>
            </a:lvl6pPr>
            <a:lvl7pPr marL="2971800" indent="-228600" algn="ctr" eaLnBrk="0" fontAlgn="base" hangingPunct="0">
              <a:spcBef>
                <a:spcPct val="0"/>
              </a:spcBef>
              <a:spcAft>
                <a:spcPct val="0"/>
              </a:spcAft>
              <a:defRPr sz="2000" b="1">
                <a:solidFill>
                  <a:schemeClr val="tx1"/>
                </a:solidFill>
                <a:latin typeface="Courier New" charset="0"/>
                <a:ea typeface="ＭＳ Ｐゴシック" charset="0"/>
              </a:defRPr>
            </a:lvl7pPr>
            <a:lvl8pPr marL="3429000" indent="-228600" algn="ctr" eaLnBrk="0" fontAlgn="base" hangingPunct="0">
              <a:spcBef>
                <a:spcPct val="0"/>
              </a:spcBef>
              <a:spcAft>
                <a:spcPct val="0"/>
              </a:spcAft>
              <a:defRPr sz="2000" b="1">
                <a:solidFill>
                  <a:schemeClr val="tx1"/>
                </a:solidFill>
                <a:latin typeface="Courier New" charset="0"/>
                <a:ea typeface="ＭＳ Ｐゴシック" charset="0"/>
              </a:defRPr>
            </a:lvl8pPr>
            <a:lvl9pPr marL="3886200" indent="-228600" algn="ctr" eaLnBrk="0" fontAlgn="base" hangingPunct="0">
              <a:spcBef>
                <a:spcPct val="0"/>
              </a:spcBef>
              <a:spcAft>
                <a:spcPct val="0"/>
              </a:spcAft>
              <a:defRPr sz="2000" b="1">
                <a:solidFill>
                  <a:schemeClr val="tx1"/>
                </a:solidFill>
                <a:latin typeface="Courier New" charset="0"/>
                <a:ea typeface="ＭＳ Ｐゴシック" charset="0"/>
              </a:defRPr>
            </a:lvl9pPr>
          </a:lstStyle>
          <a:p>
            <a:pPr>
              <a:spcBef>
                <a:spcPct val="20000"/>
              </a:spcBef>
              <a:buClr>
                <a:schemeClr val="accent2"/>
              </a:buClr>
              <a:buSzPct val="85000"/>
              <a:buFont typeface="ZapfDingbats" charset="0"/>
              <a:buNone/>
            </a:pPr>
            <a:r>
              <a:rPr lang="en-US" sz="1600">
                <a:latin typeface="Arial" charset="0"/>
              </a:rPr>
              <a:t>CDN server</a:t>
            </a:r>
          </a:p>
          <a:p>
            <a:pPr>
              <a:spcBef>
                <a:spcPct val="20000"/>
              </a:spcBef>
              <a:buClr>
                <a:schemeClr val="accent2"/>
              </a:buClr>
              <a:buSzPct val="85000"/>
              <a:buFont typeface="ZapfDingbats" charset="0"/>
              <a:buNone/>
            </a:pPr>
            <a:r>
              <a:rPr lang="en-US" sz="1600">
                <a:latin typeface="Arial" charset="0"/>
              </a:rPr>
              <a:t>in Europe</a:t>
            </a:r>
          </a:p>
        </p:txBody>
      </p:sp>
      <p:sp>
        <p:nvSpPr>
          <p:cNvPr id="64529" name="Text Box 66"/>
          <p:cNvSpPr txBox="1">
            <a:spLocks noChangeArrowheads="1"/>
          </p:cNvSpPr>
          <p:nvPr/>
        </p:nvSpPr>
        <p:spPr bwMode="auto">
          <a:xfrm>
            <a:off x="7821613" y="4930775"/>
            <a:ext cx="1246187" cy="630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000" b="1">
                <a:solidFill>
                  <a:schemeClr val="tx1"/>
                </a:solidFill>
                <a:latin typeface="Courier New" charset="0"/>
                <a:ea typeface="ＭＳ Ｐゴシック" charset="0"/>
                <a:cs typeface="ＭＳ Ｐゴシック" charset="0"/>
              </a:defRPr>
            </a:lvl1pPr>
            <a:lvl2pPr marL="742950" indent="-285750" eaLnBrk="0" hangingPunct="0">
              <a:defRPr sz="2000" b="1">
                <a:solidFill>
                  <a:schemeClr val="tx1"/>
                </a:solidFill>
                <a:latin typeface="Courier New" charset="0"/>
                <a:ea typeface="ＭＳ Ｐゴシック" charset="0"/>
              </a:defRPr>
            </a:lvl2pPr>
            <a:lvl3pPr marL="1143000" indent="-228600" eaLnBrk="0" hangingPunct="0">
              <a:defRPr sz="2000" b="1">
                <a:solidFill>
                  <a:schemeClr val="tx1"/>
                </a:solidFill>
                <a:latin typeface="Courier New" charset="0"/>
                <a:ea typeface="ＭＳ Ｐゴシック" charset="0"/>
              </a:defRPr>
            </a:lvl3pPr>
            <a:lvl4pPr marL="1600200" indent="-228600" eaLnBrk="0" hangingPunct="0">
              <a:defRPr sz="2000" b="1">
                <a:solidFill>
                  <a:schemeClr val="tx1"/>
                </a:solidFill>
                <a:latin typeface="Courier New" charset="0"/>
                <a:ea typeface="ＭＳ Ｐゴシック" charset="0"/>
              </a:defRPr>
            </a:lvl4pPr>
            <a:lvl5pPr marL="2057400" indent="-228600" eaLnBrk="0" hangingPunct="0">
              <a:defRPr sz="2000" b="1">
                <a:solidFill>
                  <a:schemeClr val="tx1"/>
                </a:solidFill>
                <a:latin typeface="Courier New" charset="0"/>
                <a:ea typeface="ＭＳ Ｐゴシック" charset="0"/>
              </a:defRPr>
            </a:lvl5pPr>
            <a:lvl6pPr marL="2514600" indent="-228600" algn="ctr" eaLnBrk="0" fontAlgn="base" hangingPunct="0">
              <a:spcBef>
                <a:spcPct val="0"/>
              </a:spcBef>
              <a:spcAft>
                <a:spcPct val="0"/>
              </a:spcAft>
              <a:defRPr sz="2000" b="1">
                <a:solidFill>
                  <a:schemeClr val="tx1"/>
                </a:solidFill>
                <a:latin typeface="Courier New" charset="0"/>
                <a:ea typeface="ＭＳ Ｐゴシック" charset="0"/>
              </a:defRPr>
            </a:lvl6pPr>
            <a:lvl7pPr marL="2971800" indent="-228600" algn="ctr" eaLnBrk="0" fontAlgn="base" hangingPunct="0">
              <a:spcBef>
                <a:spcPct val="0"/>
              </a:spcBef>
              <a:spcAft>
                <a:spcPct val="0"/>
              </a:spcAft>
              <a:defRPr sz="2000" b="1">
                <a:solidFill>
                  <a:schemeClr val="tx1"/>
                </a:solidFill>
                <a:latin typeface="Courier New" charset="0"/>
                <a:ea typeface="ＭＳ Ｐゴシック" charset="0"/>
              </a:defRPr>
            </a:lvl7pPr>
            <a:lvl8pPr marL="3429000" indent="-228600" algn="ctr" eaLnBrk="0" fontAlgn="base" hangingPunct="0">
              <a:spcBef>
                <a:spcPct val="0"/>
              </a:spcBef>
              <a:spcAft>
                <a:spcPct val="0"/>
              </a:spcAft>
              <a:defRPr sz="2000" b="1">
                <a:solidFill>
                  <a:schemeClr val="tx1"/>
                </a:solidFill>
                <a:latin typeface="Courier New" charset="0"/>
                <a:ea typeface="ＭＳ Ｐゴシック" charset="0"/>
              </a:defRPr>
            </a:lvl8pPr>
            <a:lvl9pPr marL="3886200" indent="-228600" algn="ctr" eaLnBrk="0" fontAlgn="base" hangingPunct="0">
              <a:spcBef>
                <a:spcPct val="0"/>
              </a:spcBef>
              <a:spcAft>
                <a:spcPct val="0"/>
              </a:spcAft>
              <a:defRPr sz="2000" b="1">
                <a:solidFill>
                  <a:schemeClr val="tx1"/>
                </a:solidFill>
                <a:latin typeface="Courier New" charset="0"/>
                <a:ea typeface="ＭＳ Ｐゴシック" charset="0"/>
              </a:defRPr>
            </a:lvl9pPr>
          </a:lstStyle>
          <a:p>
            <a:pPr>
              <a:spcBef>
                <a:spcPct val="20000"/>
              </a:spcBef>
              <a:buClr>
                <a:schemeClr val="accent2"/>
              </a:buClr>
              <a:buSzPct val="85000"/>
              <a:buFont typeface="ZapfDingbats" charset="0"/>
              <a:buNone/>
            </a:pPr>
            <a:r>
              <a:rPr lang="en-US" sz="1600">
                <a:latin typeface="Arial" charset="0"/>
              </a:rPr>
              <a:t>CDN server</a:t>
            </a:r>
          </a:p>
          <a:p>
            <a:pPr>
              <a:spcBef>
                <a:spcPct val="20000"/>
              </a:spcBef>
              <a:buClr>
                <a:schemeClr val="accent2"/>
              </a:buClr>
              <a:buSzPct val="85000"/>
              <a:buFont typeface="ZapfDingbats" charset="0"/>
              <a:buNone/>
            </a:pPr>
            <a:r>
              <a:rPr lang="en-US" sz="1600">
                <a:latin typeface="Arial" charset="0"/>
              </a:rPr>
              <a:t>in Asia</a:t>
            </a:r>
          </a:p>
        </p:txBody>
      </p:sp>
    </p:spTree>
    <p:extLst>
      <p:ext uri="{BB962C8B-B14F-4D97-AF65-F5344CB8AC3E}">
        <p14:creationId xmlns:p14="http://schemas.microsoft.com/office/powerpoint/2010/main" val="2382489370"/>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86143"/>
            <a:ext cx="8229600" cy="1143000"/>
          </a:xfrm>
        </p:spPr>
        <p:txBody>
          <a:bodyPr/>
          <a:lstStyle/>
          <a:p>
            <a:r>
              <a:rPr lang="en-US" dirty="0" err="1" smtClean="0"/>
              <a:t>Cybersecurity</a:t>
            </a:r>
            <a:r>
              <a:rPr lang="en-US" dirty="0" smtClean="0"/>
              <a:t>: Denial of Service</a:t>
            </a:r>
            <a:endParaRPr lang="en-US" dirty="0"/>
          </a:p>
        </p:txBody>
      </p:sp>
    </p:spTree>
    <p:extLst>
      <p:ext uri="{BB962C8B-B14F-4D97-AF65-F5344CB8AC3E}">
        <p14:creationId xmlns:p14="http://schemas.microsoft.com/office/powerpoint/2010/main" val="2473133161"/>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846667" y="1336321"/>
            <a:ext cx="7409089" cy="4040011"/>
          </a:xfrm>
          <a:prstGeom prst="rect">
            <a:avLst/>
          </a:prstGeom>
        </p:spPr>
      </p:pic>
      <p:cxnSp>
        <p:nvCxnSpPr>
          <p:cNvPr id="6" name="Straight Arrow Connector 5"/>
          <p:cNvCxnSpPr/>
          <p:nvPr/>
        </p:nvCxnSpPr>
        <p:spPr>
          <a:xfrm flipH="1">
            <a:off x="1789223" y="1136056"/>
            <a:ext cx="686948" cy="1421720"/>
          </a:xfrm>
          <a:prstGeom prst="straightConnector1">
            <a:avLst/>
          </a:prstGeom>
          <a:ln w="76200" cmpd="sng">
            <a:solidFill>
              <a:schemeClr val="accent2"/>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8699128"/>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Threat du Jour: IoT-Based Botnets</a:t>
            </a:r>
            <a:endParaRPr lang="en-US" dirty="0"/>
          </a:p>
        </p:txBody>
      </p:sp>
      <p:pic>
        <p:nvPicPr>
          <p:cNvPr id="4" name="Picture 3"/>
          <p:cNvPicPr>
            <a:picLocks noChangeAspect="1"/>
          </p:cNvPicPr>
          <p:nvPr/>
        </p:nvPicPr>
        <p:blipFill>
          <a:blip r:embed="rId2"/>
          <a:stretch>
            <a:fillRect/>
          </a:stretch>
        </p:blipFill>
        <p:spPr>
          <a:xfrm>
            <a:off x="2028893" y="1522306"/>
            <a:ext cx="4737356" cy="5335695"/>
          </a:xfrm>
          <a:prstGeom prst="rect">
            <a:avLst/>
          </a:prstGeom>
        </p:spPr>
      </p:pic>
      <p:pic>
        <p:nvPicPr>
          <p:cNvPr id="5" name="Picture 4"/>
          <p:cNvPicPr>
            <a:picLocks noChangeAspect="1"/>
          </p:cNvPicPr>
          <p:nvPr/>
        </p:nvPicPr>
        <p:blipFill>
          <a:blip r:embed="rId3"/>
          <a:stretch>
            <a:fillRect/>
          </a:stretch>
        </p:blipFill>
        <p:spPr>
          <a:xfrm>
            <a:off x="0" y="2488256"/>
            <a:ext cx="9144000" cy="1060561"/>
          </a:xfrm>
          <a:prstGeom prst="rect">
            <a:avLst/>
          </a:prstGeom>
        </p:spPr>
      </p:pic>
    </p:spTree>
    <p:extLst>
      <p:ext uri="{BB962C8B-B14F-4D97-AF65-F5344CB8AC3E}">
        <p14:creationId xmlns:p14="http://schemas.microsoft.com/office/powerpoint/2010/main" val="2584166790"/>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Mirai</a:t>
            </a:r>
            <a:r>
              <a:rPr lang="en-US" dirty="0" smtClean="0"/>
              <a:t> </a:t>
            </a:r>
            <a:r>
              <a:rPr lang="en-US" dirty="0" err="1" smtClean="0"/>
              <a:t>DDoS</a:t>
            </a:r>
            <a:r>
              <a:rPr lang="en-US" dirty="0" smtClean="0"/>
              <a:t> Post-Mortem</a:t>
            </a:r>
            <a:endParaRPr lang="en-US" dirty="0"/>
          </a:p>
        </p:txBody>
      </p:sp>
      <p:sp>
        <p:nvSpPr>
          <p:cNvPr id="3" name="TextBox 2"/>
          <p:cNvSpPr txBox="1"/>
          <p:nvPr/>
        </p:nvSpPr>
        <p:spPr>
          <a:xfrm>
            <a:off x="543170" y="1499462"/>
            <a:ext cx="7476553" cy="4524316"/>
          </a:xfrm>
          <a:prstGeom prst="rect">
            <a:avLst/>
          </a:prstGeom>
          <a:noFill/>
        </p:spPr>
        <p:txBody>
          <a:bodyPr wrap="square" rtlCol="0">
            <a:spAutoFit/>
          </a:bodyPr>
          <a:lstStyle/>
          <a:p>
            <a:r>
              <a:rPr lang="en-US" dirty="0" smtClean="0"/>
              <a:t>“During </a:t>
            </a:r>
            <a:r>
              <a:rPr lang="en-US" dirty="0"/>
              <a:t>a </a:t>
            </a:r>
            <a:r>
              <a:rPr lang="en-US" dirty="0" err="1"/>
              <a:t>DDoS</a:t>
            </a:r>
            <a:r>
              <a:rPr lang="en-US" dirty="0"/>
              <a:t> which uses the DNS protocol </a:t>
            </a:r>
            <a:r>
              <a:rPr lang="en-US" b="1" dirty="0">
                <a:solidFill>
                  <a:srgbClr val="C0504D"/>
                </a:solidFill>
              </a:rPr>
              <a:t>it can be difficult to distinguish legitimate traffic from attack traffic</a:t>
            </a:r>
            <a:r>
              <a:rPr lang="en-US" dirty="0"/>
              <a:t>. For example, the impact of the attack generated a </a:t>
            </a:r>
            <a:r>
              <a:rPr lang="en-US" b="1" dirty="0">
                <a:solidFill>
                  <a:srgbClr val="C0504D"/>
                </a:solidFill>
              </a:rPr>
              <a:t>storm of legitimate retry activity </a:t>
            </a:r>
            <a:r>
              <a:rPr lang="en-US" dirty="0"/>
              <a:t>as recursive servers attempted to refresh their caches, creating 10-20X normal traffic volume across a large number of IP addresses. When DNS traffic congestion occurs, </a:t>
            </a:r>
            <a:r>
              <a:rPr lang="en-US" b="1" dirty="0">
                <a:solidFill>
                  <a:srgbClr val="C0504D"/>
                </a:solidFill>
              </a:rPr>
              <a:t>legitimate retries can further contribute to traffic volume</a:t>
            </a:r>
            <a:r>
              <a:rPr lang="en-US" dirty="0"/>
              <a:t>. </a:t>
            </a:r>
            <a:endParaRPr lang="en-US" dirty="0" smtClean="0"/>
          </a:p>
          <a:p>
            <a:endParaRPr lang="en-US" dirty="0"/>
          </a:p>
          <a:p>
            <a:r>
              <a:rPr lang="en-US" dirty="0" smtClean="0"/>
              <a:t>We </a:t>
            </a:r>
            <a:r>
              <a:rPr lang="en-US" dirty="0"/>
              <a:t>saw both attack and legitimate traffic coming from millions of IPs across all geographies. It appears the malicious attacks were sourced from at least one botnet, with the retry storm providing a false indicator of a significantly larger set of endpoints than we now know it to be. </a:t>
            </a:r>
            <a:r>
              <a:rPr lang="en-US" b="1" dirty="0">
                <a:solidFill>
                  <a:srgbClr val="C0504D"/>
                </a:solidFill>
              </a:rPr>
              <a:t>We are still working on analyzing the data but the estimate at the time of this report is up to 100,000 malicious endpoints. </a:t>
            </a:r>
            <a:r>
              <a:rPr lang="en-US" dirty="0"/>
              <a:t>We are able to confirm that a significant volume of attack traffic originated from </a:t>
            </a:r>
            <a:r>
              <a:rPr lang="en-US" dirty="0" err="1"/>
              <a:t>Mirai</a:t>
            </a:r>
            <a:r>
              <a:rPr lang="en-US" dirty="0"/>
              <a:t>-based botnets.</a:t>
            </a:r>
          </a:p>
        </p:txBody>
      </p:sp>
    </p:spTree>
    <p:extLst>
      <p:ext uri="{BB962C8B-B14F-4D97-AF65-F5344CB8AC3E}">
        <p14:creationId xmlns:p14="http://schemas.microsoft.com/office/powerpoint/2010/main" val="4188359417"/>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lIns="92075" tIns="46038" rIns="92075" bIns="46038"/>
          <a:lstStyle/>
          <a:p>
            <a:pPr eaLnBrk="1" hangingPunct="1">
              <a:defRPr/>
            </a:pPr>
            <a:r>
              <a:rPr lang="en-US" smtClean="0">
                <a:cs typeface="+mj-cs"/>
              </a:rPr>
              <a:t>Attack on Availability</a:t>
            </a:r>
          </a:p>
        </p:txBody>
      </p:sp>
      <p:sp>
        <p:nvSpPr>
          <p:cNvPr id="52227" name="Rectangle 3"/>
          <p:cNvSpPr>
            <a:spLocks noGrp="1" noChangeArrowheads="1"/>
          </p:cNvSpPr>
          <p:nvPr>
            <p:ph type="body" sz="half" idx="4294967295"/>
          </p:nvPr>
        </p:nvSpPr>
        <p:spPr>
          <a:xfrm>
            <a:off x="457200" y="1371600"/>
            <a:ext cx="8229600" cy="4525963"/>
          </a:xfrm>
        </p:spPr>
        <p:txBody>
          <a:bodyPr lIns="92075" tIns="46038" rIns="92075" bIns="46038">
            <a:normAutofit fontScale="85000" lnSpcReduction="10000"/>
          </a:bodyPr>
          <a:lstStyle/>
          <a:p>
            <a:pPr eaLnBrk="1" hangingPunct="1">
              <a:lnSpc>
                <a:spcPct val="90000"/>
              </a:lnSpc>
              <a:defRPr/>
            </a:pPr>
            <a:r>
              <a:rPr lang="en-US" smtClean="0">
                <a:cs typeface="+mn-cs"/>
              </a:rPr>
              <a:t>Destroy hardware (cutting fiber) or software</a:t>
            </a:r>
          </a:p>
          <a:p>
            <a:pPr eaLnBrk="1" hangingPunct="1">
              <a:lnSpc>
                <a:spcPct val="90000"/>
              </a:lnSpc>
              <a:defRPr/>
            </a:pPr>
            <a:r>
              <a:rPr lang="en-US" smtClean="0">
                <a:cs typeface="+mn-cs"/>
              </a:rPr>
              <a:t>Modify software in a subtle way (alias commands)</a:t>
            </a:r>
          </a:p>
          <a:p>
            <a:pPr eaLnBrk="1" hangingPunct="1">
              <a:lnSpc>
                <a:spcPct val="90000"/>
              </a:lnSpc>
              <a:defRPr/>
            </a:pPr>
            <a:r>
              <a:rPr lang="en-US" smtClean="0">
                <a:cs typeface="+mn-cs"/>
              </a:rPr>
              <a:t>Corrupt packets in transit</a:t>
            </a:r>
          </a:p>
          <a:p>
            <a:pPr eaLnBrk="1" hangingPunct="1">
              <a:lnSpc>
                <a:spcPct val="90000"/>
              </a:lnSpc>
              <a:defRPr/>
            </a:pPr>
            <a:endParaRPr lang="en-US" smtClean="0">
              <a:cs typeface="+mn-cs"/>
            </a:endParaRPr>
          </a:p>
          <a:p>
            <a:pPr eaLnBrk="1" hangingPunct="1">
              <a:lnSpc>
                <a:spcPct val="90000"/>
              </a:lnSpc>
              <a:defRPr/>
            </a:pPr>
            <a:endParaRPr lang="en-US" smtClean="0">
              <a:cs typeface="+mn-cs"/>
            </a:endParaRPr>
          </a:p>
          <a:p>
            <a:pPr eaLnBrk="1" hangingPunct="1">
              <a:lnSpc>
                <a:spcPct val="90000"/>
              </a:lnSpc>
              <a:defRPr/>
            </a:pPr>
            <a:endParaRPr lang="en-US" smtClean="0">
              <a:cs typeface="+mn-cs"/>
            </a:endParaRPr>
          </a:p>
          <a:p>
            <a:pPr eaLnBrk="1" hangingPunct="1">
              <a:lnSpc>
                <a:spcPct val="90000"/>
              </a:lnSpc>
              <a:defRPr/>
            </a:pPr>
            <a:endParaRPr lang="en-US" smtClean="0">
              <a:cs typeface="+mn-cs"/>
            </a:endParaRPr>
          </a:p>
          <a:p>
            <a:pPr eaLnBrk="1" hangingPunct="1">
              <a:lnSpc>
                <a:spcPct val="90000"/>
              </a:lnSpc>
              <a:defRPr/>
            </a:pPr>
            <a:endParaRPr lang="en-US" smtClean="0">
              <a:cs typeface="+mn-cs"/>
            </a:endParaRPr>
          </a:p>
          <a:p>
            <a:pPr eaLnBrk="1" hangingPunct="1">
              <a:lnSpc>
                <a:spcPct val="90000"/>
              </a:lnSpc>
              <a:defRPr/>
            </a:pPr>
            <a:r>
              <a:rPr lang="en-US" smtClean="0">
                <a:cs typeface="+mn-cs"/>
              </a:rPr>
              <a:t>Blatant </a:t>
            </a:r>
            <a:r>
              <a:rPr lang="en-US" i="1" smtClean="0">
                <a:cs typeface="+mn-cs"/>
              </a:rPr>
              <a:t>denial of service</a:t>
            </a:r>
            <a:r>
              <a:rPr lang="en-US" smtClean="0">
                <a:cs typeface="+mn-cs"/>
              </a:rPr>
              <a:t> (DoS):</a:t>
            </a:r>
          </a:p>
          <a:p>
            <a:pPr lvl="1" eaLnBrk="1" hangingPunct="1">
              <a:lnSpc>
                <a:spcPct val="90000"/>
              </a:lnSpc>
              <a:defRPr/>
            </a:pPr>
            <a:r>
              <a:rPr lang="en-US" smtClean="0"/>
              <a:t>Crashing the server</a:t>
            </a:r>
          </a:p>
          <a:p>
            <a:pPr lvl="1" eaLnBrk="1" hangingPunct="1">
              <a:lnSpc>
                <a:spcPct val="90000"/>
              </a:lnSpc>
              <a:defRPr/>
            </a:pPr>
            <a:r>
              <a:rPr lang="en-US" smtClean="0"/>
              <a:t>Overwhelm the server (use up its resource)</a:t>
            </a:r>
          </a:p>
        </p:txBody>
      </p:sp>
      <p:grpSp>
        <p:nvGrpSpPr>
          <p:cNvPr id="51203" name="Group 4"/>
          <p:cNvGrpSpPr>
            <a:grpSpLocks/>
          </p:cNvGrpSpPr>
          <p:nvPr/>
        </p:nvGrpSpPr>
        <p:grpSpPr bwMode="auto">
          <a:xfrm>
            <a:off x="1447800" y="3746500"/>
            <a:ext cx="6540500" cy="1663700"/>
            <a:chOff x="1108" y="3028"/>
            <a:chExt cx="4120" cy="1048"/>
          </a:xfrm>
        </p:grpSpPr>
        <p:sp>
          <p:nvSpPr>
            <p:cNvPr id="52229" name="Rectangle 5"/>
            <p:cNvSpPr>
              <a:spLocks noChangeArrowheads="1"/>
            </p:cNvSpPr>
            <p:nvPr/>
          </p:nvSpPr>
          <p:spPr bwMode="auto">
            <a:xfrm>
              <a:off x="1108" y="3028"/>
              <a:ext cx="4120" cy="1048"/>
            </a:xfrm>
            <a:prstGeom prst="rect">
              <a:avLst/>
            </a:prstGeom>
            <a:solidFill>
              <a:schemeClr val="bg1"/>
            </a:solidFill>
            <a:ln w="12700">
              <a:solidFill>
                <a:schemeClr val="tx1"/>
              </a:solidFill>
              <a:miter lim="800000"/>
              <a:headEnd/>
              <a:tailEnd/>
            </a:ln>
            <a:effectLst/>
          </p:spPr>
          <p:txBody>
            <a:bodyPr wrap="none" anchor="ctr"/>
            <a:lstStyle/>
            <a:p>
              <a:pPr eaLnBrk="0" hangingPunct="0">
                <a:spcBef>
                  <a:spcPct val="20000"/>
                </a:spcBef>
                <a:buClr>
                  <a:schemeClr val="bg1"/>
                </a:buClr>
                <a:buSzPct val="75000"/>
                <a:buFont typeface="Monotype Sorts" charset="2"/>
                <a:buChar char="•"/>
                <a:defRPr/>
              </a:pPr>
              <a:endParaRPr lang="en-US">
                <a:effectLst>
                  <a:outerShdw blurRad="38100" dist="38100" dir="2700000" algn="tl">
                    <a:srgbClr val="000000">
                      <a:alpha val="43137"/>
                    </a:srgbClr>
                  </a:outerShdw>
                </a:effectLst>
                <a:latin typeface="Times New Roman" charset="0"/>
                <a:ea typeface="+mn-ea"/>
                <a:cs typeface="+mn-cs"/>
              </a:endParaRPr>
            </a:p>
          </p:txBody>
        </p:sp>
        <p:sp>
          <p:nvSpPr>
            <p:cNvPr id="52230" name="Oval 6"/>
            <p:cNvSpPr>
              <a:spLocks noChangeArrowheads="1"/>
            </p:cNvSpPr>
            <p:nvPr/>
          </p:nvSpPr>
          <p:spPr bwMode="auto">
            <a:xfrm>
              <a:off x="1540" y="3172"/>
              <a:ext cx="664" cy="664"/>
            </a:xfrm>
            <a:prstGeom prst="ellipse">
              <a:avLst/>
            </a:prstGeom>
            <a:solidFill>
              <a:schemeClr val="bg1"/>
            </a:solidFill>
            <a:ln w="12700">
              <a:solidFill>
                <a:schemeClr val="tx1"/>
              </a:solidFill>
              <a:round/>
              <a:headEnd/>
              <a:tailEnd/>
            </a:ln>
            <a:effectLst/>
          </p:spPr>
          <p:txBody>
            <a:bodyPr wrap="none" anchor="ctr"/>
            <a:lstStyle/>
            <a:p>
              <a:pPr eaLnBrk="0" hangingPunct="0">
                <a:spcBef>
                  <a:spcPct val="20000"/>
                </a:spcBef>
                <a:buClr>
                  <a:schemeClr val="bg1"/>
                </a:buClr>
                <a:buSzPct val="75000"/>
                <a:buFont typeface="Monotype Sorts" charset="2"/>
                <a:buChar char="•"/>
                <a:defRPr/>
              </a:pPr>
              <a:endParaRPr lang="en-US">
                <a:effectLst>
                  <a:outerShdw blurRad="38100" dist="38100" dir="2700000" algn="tl">
                    <a:srgbClr val="000000">
                      <a:alpha val="43137"/>
                    </a:srgbClr>
                  </a:outerShdw>
                </a:effectLst>
                <a:latin typeface="Times New Roman" charset="0"/>
                <a:ea typeface="+mn-ea"/>
                <a:cs typeface="+mn-cs"/>
              </a:endParaRPr>
            </a:p>
          </p:txBody>
        </p:sp>
        <p:sp>
          <p:nvSpPr>
            <p:cNvPr id="52231" name="Oval 7"/>
            <p:cNvSpPr>
              <a:spLocks noChangeArrowheads="1"/>
            </p:cNvSpPr>
            <p:nvPr/>
          </p:nvSpPr>
          <p:spPr bwMode="auto">
            <a:xfrm>
              <a:off x="4132" y="3172"/>
              <a:ext cx="664" cy="664"/>
            </a:xfrm>
            <a:prstGeom prst="ellipse">
              <a:avLst/>
            </a:prstGeom>
            <a:solidFill>
              <a:schemeClr val="bg1"/>
            </a:solidFill>
            <a:ln w="12700">
              <a:solidFill>
                <a:schemeClr val="tx1"/>
              </a:solidFill>
              <a:round/>
              <a:headEnd/>
              <a:tailEnd/>
            </a:ln>
            <a:effectLst/>
          </p:spPr>
          <p:txBody>
            <a:bodyPr wrap="none" anchor="ctr"/>
            <a:lstStyle/>
            <a:p>
              <a:pPr eaLnBrk="0" hangingPunct="0">
                <a:spcBef>
                  <a:spcPct val="20000"/>
                </a:spcBef>
                <a:buClr>
                  <a:schemeClr val="bg1"/>
                </a:buClr>
                <a:buSzPct val="75000"/>
                <a:buFont typeface="Monotype Sorts" charset="2"/>
                <a:buChar char="•"/>
                <a:defRPr/>
              </a:pPr>
              <a:endParaRPr lang="en-US">
                <a:effectLst>
                  <a:outerShdw blurRad="38100" dist="38100" dir="2700000" algn="tl">
                    <a:srgbClr val="000000">
                      <a:alpha val="43137"/>
                    </a:srgbClr>
                  </a:outerShdw>
                </a:effectLst>
                <a:latin typeface="Times New Roman" charset="0"/>
                <a:ea typeface="+mn-ea"/>
                <a:cs typeface="+mn-cs"/>
              </a:endParaRPr>
            </a:p>
          </p:txBody>
        </p:sp>
        <p:sp>
          <p:nvSpPr>
            <p:cNvPr id="52232" name="Line 8"/>
            <p:cNvSpPr>
              <a:spLocks noChangeShapeType="1"/>
            </p:cNvSpPr>
            <p:nvPr/>
          </p:nvSpPr>
          <p:spPr bwMode="auto">
            <a:xfrm>
              <a:off x="2208" y="3552"/>
              <a:ext cx="816" cy="0"/>
            </a:xfrm>
            <a:prstGeom prst="line">
              <a:avLst/>
            </a:prstGeom>
            <a:noFill/>
            <a:ln w="12700">
              <a:solidFill>
                <a:schemeClr val="tx1"/>
              </a:solidFill>
              <a:round/>
              <a:headEnd type="none" w="sm" len="sm"/>
              <a:tailEnd type="stealth" w="med" len="med"/>
            </a:ln>
            <a:effectLst/>
          </p:spPr>
          <p:txBody>
            <a:bodyPr wrap="none" anchor="ctr"/>
            <a:lstStyle/>
            <a:p>
              <a:pPr eaLnBrk="0" hangingPunct="0">
                <a:spcBef>
                  <a:spcPct val="20000"/>
                </a:spcBef>
                <a:buClr>
                  <a:schemeClr val="bg1"/>
                </a:buClr>
                <a:buSzPct val="75000"/>
                <a:buFont typeface="Monotype Sorts" charset="2"/>
                <a:buChar char="•"/>
                <a:defRPr/>
              </a:pPr>
              <a:endParaRPr lang="en-US">
                <a:effectLst>
                  <a:outerShdw blurRad="38100" dist="38100" dir="2700000" algn="tl">
                    <a:srgbClr val="000000">
                      <a:alpha val="43137"/>
                    </a:srgbClr>
                  </a:outerShdw>
                </a:effectLst>
                <a:latin typeface="Times New Roman" charset="0"/>
                <a:ea typeface="+mn-ea"/>
                <a:cs typeface="+mn-cs"/>
              </a:endParaRPr>
            </a:p>
          </p:txBody>
        </p:sp>
        <p:sp>
          <p:nvSpPr>
            <p:cNvPr id="51208" name="Rectangle 9"/>
            <p:cNvSpPr>
              <a:spLocks noChangeArrowheads="1"/>
            </p:cNvSpPr>
            <p:nvPr/>
          </p:nvSpPr>
          <p:spPr bwMode="auto">
            <a:xfrm>
              <a:off x="1766" y="3398"/>
              <a:ext cx="255" cy="2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eaLnBrk="0" hangingPunct="0"/>
              <a:r>
                <a:rPr lang="en-US" sz="2400">
                  <a:latin typeface="Times New Roman" charset="0"/>
                </a:rPr>
                <a:t>A</a:t>
              </a:r>
            </a:p>
          </p:txBody>
        </p:sp>
        <p:sp>
          <p:nvSpPr>
            <p:cNvPr id="51209" name="Rectangle 10"/>
            <p:cNvSpPr>
              <a:spLocks noChangeArrowheads="1"/>
            </p:cNvSpPr>
            <p:nvPr/>
          </p:nvSpPr>
          <p:spPr bwMode="auto">
            <a:xfrm>
              <a:off x="4358" y="3350"/>
              <a:ext cx="244" cy="2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eaLnBrk="0" hangingPunct="0"/>
              <a:r>
                <a:rPr lang="en-US" sz="2400">
                  <a:latin typeface="Times New Roman" charset="0"/>
                </a:rPr>
                <a:t>B</a:t>
              </a:r>
            </a:p>
          </p:txBody>
        </p:sp>
        <p:sp>
          <p:nvSpPr>
            <p:cNvPr id="52235" name="Line 11"/>
            <p:cNvSpPr>
              <a:spLocks noChangeShapeType="1"/>
            </p:cNvSpPr>
            <p:nvPr/>
          </p:nvSpPr>
          <p:spPr bwMode="auto">
            <a:xfrm>
              <a:off x="3024" y="3360"/>
              <a:ext cx="0" cy="384"/>
            </a:xfrm>
            <a:prstGeom prst="line">
              <a:avLst/>
            </a:prstGeom>
            <a:noFill/>
            <a:ln w="12700">
              <a:solidFill>
                <a:schemeClr val="tx1"/>
              </a:solidFill>
              <a:round/>
              <a:headEnd type="none" w="sm" len="sm"/>
              <a:tailEnd type="none" w="sm" len="sm"/>
            </a:ln>
            <a:effectLst/>
          </p:spPr>
          <p:txBody>
            <a:bodyPr wrap="none" anchor="ctr"/>
            <a:lstStyle/>
            <a:p>
              <a:pPr eaLnBrk="0" hangingPunct="0">
                <a:spcBef>
                  <a:spcPct val="20000"/>
                </a:spcBef>
                <a:buClr>
                  <a:schemeClr val="bg1"/>
                </a:buClr>
                <a:buSzPct val="75000"/>
                <a:buFont typeface="Monotype Sorts" charset="2"/>
                <a:buChar char="•"/>
                <a:defRPr/>
              </a:pPr>
              <a:endParaRPr lang="en-US">
                <a:effectLst>
                  <a:outerShdw blurRad="38100" dist="38100" dir="2700000" algn="tl">
                    <a:srgbClr val="000000">
                      <a:alpha val="43137"/>
                    </a:srgbClr>
                  </a:outerShdw>
                </a:effectLst>
                <a:latin typeface="Times New Roman" charset="0"/>
                <a:ea typeface="+mn-ea"/>
                <a:cs typeface="+mn-cs"/>
              </a:endParaRPr>
            </a:p>
          </p:txBody>
        </p:sp>
      </p:grpSp>
    </p:spTree>
    <p:extLst>
      <p:ext uri="{BB962C8B-B14F-4D97-AF65-F5344CB8AC3E}">
        <p14:creationId xmlns:p14="http://schemas.microsoft.com/office/powerpoint/2010/main" val="3530238344"/>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7" name="Rectangle 1"/>
          <p:cNvSpPr>
            <a:spLocks noGrp="1" noChangeArrowheads="1"/>
          </p:cNvSpPr>
          <p:nvPr>
            <p:ph type="title"/>
          </p:nvPr>
        </p:nvSpPr>
        <p:spPr>
          <a:xfrm>
            <a:off x="457200" y="274638"/>
            <a:ext cx="8229600" cy="1143000"/>
          </a:xfrm>
          <a:ln/>
        </p:spPr>
        <p:txBody>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t>Paul Baran</a:t>
            </a:r>
          </a:p>
        </p:txBody>
      </p:sp>
      <p:sp>
        <p:nvSpPr>
          <p:cNvPr id="4098" name="Rectangle 2"/>
          <p:cNvSpPr>
            <a:spLocks noGrp="1" noChangeArrowheads="1"/>
          </p:cNvSpPr>
          <p:nvPr>
            <p:ph type="body" idx="1"/>
          </p:nvPr>
        </p:nvSpPr>
        <p:spPr>
          <a:xfrm>
            <a:off x="457200" y="1600200"/>
            <a:ext cx="7391400" cy="4525963"/>
          </a:xfrm>
          <a:ln/>
        </p:spPr>
        <p:txBody>
          <a:bodyPr/>
          <a:lstStyle/>
          <a:p>
            <a:pPr marL="341313" indent="-341313">
              <a:spcBef>
                <a:spcPts val="700"/>
              </a:spcBef>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800"/>
              <a:t>Inventor of packet-switched networks</a:t>
            </a:r>
          </a:p>
          <a:p>
            <a:pPr marL="341313" indent="-341313">
              <a:spcBef>
                <a:spcPts val="700"/>
              </a:spcBef>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800"/>
              <a:t>Born April 29, 1926</a:t>
            </a:r>
          </a:p>
          <a:p>
            <a:pPr marL="341313" indent="-341313">
              <a:spcBef>
                <a:spcPts val="700"/>
              </a:spcBef>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800"/>
              <a:t>Undergraduate at Drexel, </a:t>
            </a:r>
            <a:br>
              <a:rPr lang="en-US" sz="2800"/>
            </a:br>
            <a:r>
              <a:rPr lang="en-US" sz="2800"/>
              <a:t>Masters at UCLA</a:t>
            </a:r>
          </a:p>
          <a:p>
            <a:pPr marL="341313" indent="-341313">
              <a:spcBef>
                <a:spcPts val="700"/>
              </a:spcBef>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800"/>
              <a:t>Work at RAND</a:t>
            </a:r>
          </a:p>
          <a:p>
            <a:pPr marL="341313" indent="-341313">
              <a:spcBef>
                <a:spcPts val="700"/>
              </a:spcBef>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800"/>
              <a:t>Founded Metricom (metro-area networks)</a:t>
            </a:r>
          </a:p>
        </p:txBody>
      </p:sp>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24663" y="304800"/>
            <a:ext cx="2033587" cy="25908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Tree>
    <p:extLst>
      <p:ext uri="{BB962C8B-B14F-4D97-AF65-F5344CB8AC3E}">
        <p14:creationId xmlns:p14="http://schemas.microsoft.com/office/powerpoint/2010/main" val="1047070032"/>
      </p:ext>
    </p:extLst>
  </p:cSld>
  <p:clrMapOvr>
    <a:masterClrMapping/>
  </p:clrMapOvr>
  <p:transition xmlns:p14="http://schemas.microsoft.com/office/powerpoint/2010/main" spd="med"/>
  <p:timing>
    <p:tnLst>
      <p:par>
        <p:cTn xmlns:p14="http://schemas.microsoft.com/office/powerpoint/2010/main" id="1" dur="indefinite"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eaLnBrk="1" hangingPunct="1">
              <a:defRPr/>
            </a:pPr>
            <a:r>
              <a:rPr lang="en-US" dirty="0" smtClean="0">
                <a:cs typeface="+mj-cs"/>
              </a:rPr>
              <a:t>Routing: China’s Accidental Hijack</a:t>
            </a:r>
          </a:p>
        </p:txBody>
      </p:sp>
      <p:sp>
        <p:nvSpPr>
          <p:cNvPr id="4" name="Slide Number Placeholder 3"/>
          <p:cNvSpPr>
            <a:spLocks noGrp="1"/>
          </p:cNvSpPr>
          <p:nvPr>
            <p:ph type="sldNum" sz="quarter" idx="12"/>
          </p:nvPr>
        </p:nvSpPr>
        <p:spPr/>
        <p:txBody>
          <a:bodyPr/>
          <a:lstStyle/>
          <a:p>
            <a:pPr>
              <a:defRPr/>
            </a:pPr>
            <a:fld id="{E8280FEF-8548-1A43-9BFA-B40F6137AEE1}" type="slidenum">
              <a:rPr lang="en-US"/>
              <a:pPr>
                <a:defRPr/>
              </a:pPr>
              <a:t>30</a:t>
            </a:fld>
            <a:endParaRPr lang="en-US"/>
          </a:p>
        </p:txBody>
      </p:sp>
      <p:pic>
        <p:nvPicPr>
          <p:cNvPr id="16387" name="Picture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854200"/>
            <a:ext cx="9144000" cy="3146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11204135"/>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eaLnBrk="1" hangingPunct="1">
              <a:defRPr/>
            </a:pPr>
            <a:r>
              <a:rPr lang="en-US" dirty="0" smtClean="0">
                <a:cs typeface="+mj-cs"/>
              </a:rPr>
              <a:t>China Hijack: Sequence of Events</a:t>
            </a:r>
          </a:p>
        </p:txBody>
      </p:sp>
      <p:sp>
        <p:nvSpPr>
          <p:cNvPr id="5" name="Content Placeholder 4"/>
          <p:cNvSpPr>
            <a:spLocks noGrp="1"/>
          </p:cNvSpPr>
          <p:nvPr>
            <p:ph idx="1"/>
          </p:nvPr>
        </p:nvSpPr>
        <p:spPr>
          <a:xfrm>
            <a:off x="228600" y="1371600"/>
            <a:ext cx="3962400" cy="4525963"/>
          </a:xfrm>
        </p:spPr>
        <p:txBody>
          <a:bodyPr/>
          <a:lstStyle/>
          <a:p>
            <a:pPr eaLnBrk="1" hangingPunct="1">
              <a:defRPr/>
            </a:pPr>
            <a:r>
              <a:rPr lang="en-US" sz="2000" dirty="0" smtClean="0">
                <a:cs typeface="+mn-cs"/>
              </a:rPr>
              <a:t>On April 8, 2010, China advertised about 50,000 blocks of IP addresses from 170 different countries</a:t>
            </a:r>
          </a:p>
          <a:p>
            <a:pPr lvl="1" eaLnBrk="1" hangingPunct="1">
              <a:defRPr/>
            </a:pPr>
            <a:r>
              <a:rPr lang="en-US" sz="1800" dirty="0" smtClean="0"/>
              <a:t>60,000 prefixes from the US</a:t>
            </a:r>
          </a:p>
          <a:p>
            <a:pPr lvl="1" eaLnBrk="1" hangingPunct="1">
              <a:defRPr/>
            </a:pPr>
            <a:endParaRPr lang="en-US" sz="1800" dirty="0" smtClean="0"/>
          </a:p>
          <a:p>
            <a:pPr eaLnBrk="1" hangingPunct="1">
              <a:defRPr/>
            </a:pPr>
            <a:r>
              <a:rPr lang="en-US" sz="2000" dirty="0" smtClean="0">
                <a:cs typeface="+mn-cs"/>
              </a:rPr>
              <a:t>Event lasted for 20 minutes</a:t>
            </a:r>
          </a:p>
          <a:p>
            <a:pPr eaLnBrk="1" hangingPunct="1">
              <a:defRPr/>
            </a:pPr>
            <a:endParaRPr lang="en-US" sz="2000" dirty="0" smtClean="0">
              <a:cs typeface="+mn-cs"/>
            </a:endParaRPr>
          </a:p>
          <a:p>
            <a:pPr eaLnBrk="1" hangingPunct="1">
              <a:defRPr/>
            </a:pPr>
            <a:r>
              <a:rPr lang="en-US" sz="2000" dirty="0" smtClean="0">
                <a:cs typeface="+mn-cs"/>
              </a:rPr>
              <a:t>Why did most people not notice?</a:t>
            </a:r>
          </a:p>
          <a:p>
            <a:pPr eaLnBrk="1" hangingPunct="1">
              <a:defRPr/>
            </a:pPr>
            <a:endParaRPr lang="en-US" sz="2000" dirty="0" smtClean="0">
              <a:cs typeface="+mn-cs"/>
            </a:endParaRPr>
          </a:p>
          <a:p>
            <a:pPr eaLnBrk="1" hangingPunct="1">
              <a:defRPr/>
            </a:pPr>
            <a:r>
              <a:rPr lang="en-US" sz="2000" dirty="0" smtClean="0">
                <a:cs typeface="+mn-cs"/>
              </a:rPr>
              <a:t>How might more traffic have been intercepted?</a:t>
            </a:r>
          </a:p>
        </p:txBody>
      </p:sp>
      <p:sp>
        <p:nvSpPr>
          <p:cNvPr id="3" name="Slide Number Placeholder 2"/>
          <p:cNvSpPr>
            <a:spLocks noGrp="1"/>
          </p:cNvSpPr>
          <p:nvPr>
            <p:ph type="sldNum" sz="quarter" idx="12"/>
          </p:nvPr>
        </p:nvSpPr>
        <p:spPr/>
        <p:txBody>
          <a:bodyPr/>
          <a:lstStyle/>
          <a:p>
            <a:pPr>
              <a:defRPr/>
            </a:pPr>
            <a:fld id="{DC94DEDA-643A-AF4A-AA78-E30B79121B34}" type="slidenum">
              <a:rPr lang="en-US"/>
              <a:pPr>
                <a:defRPr/>
              </a:pPr>
              <a:t>31</a:t>
            </a:fld>
            <a:endParaRPr lang="en-US"/>
          </a:p>
        </p:txBody>
      </p:sp>
      <p:sp>
        <p:nvSpPr>
          <p:cNvPr id="17412" name="TextBox 5"/>
          <p:cNvSpPr txBox="1">
            <a:spLocks noChangeArrowheads="1"/>
          </p:cNvSpPr>
          <p:nvPr/>
        </p:nvSpPr>
        <p:spPr bwMode="auto">
          <a:xfrm>
            <a:off x="1752600" y="6505575"/>
            <a:ext cx="58674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a:t>http://www.renesys.com/blog/2010/11/chinas-18-minute-mystery.shtml</a:t>
            </a:r>
          </a:p>
        </p:txBody>
      </p:sp>
      <p:pic>
        <p:nvPicPr>
          <p:cNvPr id="17413" name="Picture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148138" y="1447800"/>
            <a:ext cx="4995862" cy="394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888147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hangingPunct="1">
              <a:defRPr/>
            </a:pPr>
            <a:r>
              <a:rPr lang="en-US" dirty="0" smtClean="0">
                <a:cs typeface="+mj-cs"/>
              </a:rPr>
              <a:t>Other “Famous” Hijack Events</a:t>
            </a:r>
          </a:p>
        </p:txBody>
      </p:sp>
      <p:sp>
        <p:nvSpPr>
          <p:cNvPr id="3" name="Content Placeholder 2"/>
          <p:cNvSpPr>
            <a:spLocks noGrp="1"/>
          </p:cNvSpPr>
          <p:nvPr>
            <p:ph idx="1"/>
          </p:nvPr>
        </p:nvSpPr>
        <p:spPr>
          <a:xfrm>
            <a:off x="457200" y="1295400"/>
            <a:ext cx="8229600" cy="4525963"/>
          </a:xfrm>
        </p:spPr>
        <p:txBody>
          <a:bodyPr>
            <a:normAutofit fontScale="92500" lnSpcReduction="20000"/>
          </a:bodyPr>
          <a:lstStyle/>
          <a:p>
            <a:pPr eaLnBrk="1" hangingPunct="1">
              <a:defRPr/>
            </a:pPr>
            <a:r>
              <a:rPr lang="en-US" dirty="0" smtClean="0">
                <a:cs typeface="+mn-cs"/>
              </a:rPr>
              <a:t>February 24, 2008: Pakistan advertises a small part of YouTube’s AS 36561</a:t>
            </a:r>
          </a:p>
          <a:p>
            <a:pPr lvl="1" eaLnBrk="1" hangingPunct="1">
              <a:defRPr/>
            </a:pPr>
            <a:r>
              <a:rPr lang="en-US" dirty="0" smtClean="0"/>
              <a:t>Likely as a botched attempt to block YouTube in Pakistan, following a government order</a:t>
            </a:r>
          </a:p>
          <a:p>
            <a:pPr eaLnBrk="1" hangingPunct="1">
              <a:defRPr/>
            </a:pPr>
            <a:endParaRPr lang="en-US" dirty="0" smtClean="0">
              <a:cs typeface="+mn-cs"/>
            </a:endParaRPr>
          </a:p>
          <a:p>
            <a:pPr eaLnBrk="1" hangingPunct="1">
              <a:defRPr/>
            </a:pPr>
            <a:r>
              <a:rPr lang="en-US" dirty="0" smtClean="0">
                <a:cs typeface="+mn-cs"/>
              </a:rPr>
              <a:t>January 22, 2006: Con Edison (AS 27605) mistakenly advertises lot of networks (Level 3, UUNet, </a:t>
            </a:r>
            <a:r>
              <a:rPr lang="en-US" dirty="0" err="1" smtClean="0">
                <a:cs typeface="+mn-cs"/>
              </a:rPr>
              <a:t>Panix</a:t>
            </a:r>
            <a:r>
              <a:rPr lang="en-US" dirty="0" smtClean="0">
                <a:cs typeface="+mn-cs"/>
              </a:rPr>
              <a:t> ISP, …)</a:t>
            </a:r>
          </a:p>
          <a:p>
            <a:pPr eaLnBrk="1" hangingPunct="1">
              <a:defRPr/>
            </a:pPr>
            <a:endParaRPr lang="en-US" dirty="0" smtClean="0">
              <a:cs typeface="+mn-cs"/>
            </a:endParaRPr>
          </a:p>
          <a:p>
            <a:pPr eaLnBrk="1" hangingPunct="1">
              <a:defRPr/>
            </a:pPr>
            <a:r>
              <a:rPr lang="en-US" dirty="0" smtClean="0">
                <a:cs typeface="+mn-cs"/>
              </a:rPr>
              <a:t>April 25, 1995: AS 7007 incident</a:t>
            </a:r>
          </a:p>
        </p:txBody>
      </p:sp>
      <p:sp>
        <p:nvSpPr>
          <p:cNvPr id="4" name="Slide Number Placeholder 3"/>
          <p:cNvSpPr>
            <a:spLocks noGrp="1"/>
          </p:cNvSpPr>
          <p:nvPr>
            <p:ph type="sldNum" sz="quarter" idx="12"/>
          </p:nvPr>
        </p:nvSpPr>
        <p:spPr/>
        <p:txBody>
          <a:bodyPr/>
          <a:lstStyle/>
          <a:p>
            <a:pPr>
              <a:defRPr/>
            </a:pPr>
            <a:fld id="{57E70360-5827-6541-B998-53F793FCC65A}" type="slidenum">
              <a:rPr lang="en-US"/>
              <a:pPr>
                <a:defRPr/>
              </a:pPr>
              <a:t>32</a:t>
            </a:fld>
            <a:endParaRPr lang="en-US"/>
          </a:p>
        </p:txBody>
      </p:sp>
      <p:sp>
        <p:nvSpPr>
          <p:cNvPr id="18436" name="TextBox 4"/>
          <p:cNvSpPr txBox="1">
            <a:spLocks noChangeArrowheads="1"/>
          </p:cNvSpPr>
          <p:nvPr/>
        </p:nvSpPr>
        <p:spPr bwMode="auto">
          <a:xfrm>
            <a:off x="533400" y="5983288"/>
            <a:ext cx="769620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800"/>
              <a:t>“Ultimately, though, the problem remains on of transitive trust.  A provider can and should limit the advertisements it will accept from a customer.”</a:t>
            </a:r>
          </a:p>
        </p:txBody>
      </p:sp>
    </p:spTree>
    <p:extLst>
      <p:ext uri="{BB962C8B-B14F-4D97-AF65-F5344CB8AC3E}">
        <p14:creationId xmlns:p14="http://schemas.microsoft.com/office/powerpoint/2010/main" val="1504946657"/>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hangingPunct="1">
              <a:defRPr/>
            </a:pPr>
            <a:r>
              <a:rPr lang="en-US" dirty="0" smtClean="0">
                <a:cs typeface="+mj-cs"/>
              </a:rPr>
              <a:t>Denial of Service</a:t>
            </a:r>
          </a:p>
        </p:txBody>
      </p:sp>
      <p:pic>
        <p:nvPicPr>
          <p:cNvPr id="21506"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705708" y="1062438"/>
            <a:ext cx="6796088"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p:cNvPicPr>
            <a:picLocks noChangeAspect="1"/>
          </p:cNvPicPr>
          <p:nvPr/>
        </p:nvPicPr>
        <p:blipFill>
          <a:blip r:embed="rId3"/>
          <a:stretch>
            <a:fillRect/>
          </a:stretch>
        </p:blipFill>
        <p:spPr>
          <a:xfrm>
            <a:off x="494323" y="3148169"/>
            <a:ext cx="3832125" cy="3436291"/>
          </a:xfrm>
          <a:prstGeom prst="rect">
            <a:avLst/>
          </a:prstGeom>
        </p:spPr>
      </p:pic>
    </p:spTree>
    <p:extLst>
      <p:ext uri="{BB962C8B-B14F-4D97-AF65-F5344CB8AC3E}">
        <p14:creationId xmlns:p14="http://schemas.microsoft.com/office/powerpoint/2010/main" val="2603007223"/>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Slide Number Placeholder 5"/>
          <p:cNvSpPr>
            <a:spLocks noGrp="1"/>
          </p:cNvSpPr>
          <p:nvPr>
            <p:ph type="sldNum" sz="quarter" idx="12"/>
          </p:nvPr>
        </p:nvSpPr>
        <p:spPr/>
        <p:txBody>
          <a:bodyPr/>
          <a:lstStyle/>
          <a:p>
            <a:pPr>
              <a:defRPr/>
            </a:pPr>
            <a:fld id="{89FD2A17-55D2-E047-9B98-458F394E8816}" type="slidenum">
              <a:rPr lang="en-US"/>
              <a:pPr>
                <a:defRPr/>
              </a:pPr>
              <a:t>34</a:t>
            </a:fld>
            <a:endParaRPr lang="en-US"/>
          </a:p>
        </p:txBody>
      </p:sp>
      <p:sp>
        <p:nvSpPr>
          <p:cNvPr id="7170" name="Rectangle 2"/>
          <p:cNvSpPr>
            <a:spLocks noGrp="1" noChangeArrowheads="1"/>
          </p:cNvSpPr>
          <p:nvPr>
            <p:ph type="title"/>
          </p:nvPr>
        </p:nvSpPr>
        <p:spPr/>
        <p:txBody>
          <a:bodyPr/>
          <a:lstStyle/>
          <a:p>
            <a:pPr eaLnBrk="1" hangingPunct="1">
              <a:defRPr/>
            </a:pPr>
            <a:r>
              <a:rPr lang="en-US" smtClean="0">
                <a:cs typeface="+mj-cs"/>
              </a:rPr>
              <a:t>Denial of Service: What is it?</a:t>
            </a:r>
          </a:p>
        </p:txBody>
      </p:sp>
      <p:sp>
        <p:nvSpPr>
          <p:cNvPr id="7171" name="Rectangle 3"/>
          <p:cNvSpPr>
            <a:spLocks noGrp="1" noChangeArrowheads="1"/>
          </p:cNvSpPr>
          <p:nvPr>
            <p:ph type="body" idx="1"/>
          </p:nvPr>
        </p:nvSpPr>
        <p:spPr>
          <a:xfrm>
            <a:off x="457200" y="3856038"/>
            <a:ext cx="8229600" cy="2087562"/>
          </a:xfrm>
        </p:spPr>
        <p:txBody>
          <a:bodyPr/>
          <a:lstStyle/>
          <a:p>
            <a:pPr eaLnBrk="1" hangingPunct="1">
              <a:defRPr/>
            </a:pPr>
            <a:r>
              <a:rPr lang="en-US" sz="2400" smtClean="0">
                <a:cs typeface="+mn-cs"/>
              </a:rPr>
              <a:t>Attempt to </a:t>
            </a:r>
            <a:r>
              <a:rPr lang="en-US" sz="2400" i="1" smtClean="0">
                <a:cs typeface="+mn-cs"/>
              </a:rPr>
              <a:t>exhaust resources</a:t>
            </a:r>
          </a:p>
          <a:p>
            <a:pPr lvl="1" eaLnBrk="1" hangingPunct="1">
              <a:defRPr/>
            </a:pPr>
            <a:r>
              <a:rPr lang="en-US" sz="2000" b="1" smtClean="0">
                <a:solidFill>
                  <a:srgbClr val="FF0000"/>
                </a:solidFill>
              </a:rPr>
              <a:t>Network:</a:t>
            </a:r>
            <a:r>
              <a:rPr lang="en-US" sz="2000" smtClean="0"/>
              <a:t> Bandwidth</a:t>
            </a:r>
          </a:p>
          <a:p>
            <a:pPr lvl="1" eaLnBrk="1" hangingPunct="1">
              <a:defRPr/>
            </a:pPr>
            <a:r>
              <a:rPr lang="en-US" sz="2000" b="1" smtClean="0">
                <a:solidFill>
                  <a:srgbClr val="FF0000"/>
                </a:solidFill>
              </a:rPr>
              <a:t>Transport:</a:t>
            </a:r>
            <a:r>
              <a:rPr lang="en-US" sz="2000" smtClean="0"/>
              <a:t> TCP connections</a:t>
            </a:r>
          </a:p>
          <a:p>
            <a:pPr lvl="1" eaLnBrk="1" hangingPunct="1">
              <a:defRPr/>
            </a:pPr>
            <a:r>
              <a:rPr lang="en-US" sz="2000" b="1" smtClean="0">
                <a:solidFill>
                  <a:srgbClr val="FF0000"/>
                </a:solidFill>
              </a:rPr>
              <a:t>Application:</a:t>
            </a:r>
            <a:r>
              <a:rPr lang="en-US" sz="2000" smtClean="0"/>
              <a:t> Server resources</a:t>
            </a:r>
          </a:p>
          <a:p>
            <a:pPr eaLnBrk="1" hangingPunct="1">
              <a:defRPr/>
            </a:pPr>
            <a:r>
              <a:rPr lang="en-US" sz="2400" smtClean="0">
                <a:cs typeface="+mn-cs"/>
              </a:rPr>
              <a:t>Typically high-rate attacks, but not always</a:t>
            </a:r>
          </a:p>
        </p:txBody>
      </p:sp>
      <p:grpSp>
        <p:nvGrpSpPr>
          <p:cNvPr id="17412" name="Group 4"/>
          <p:cNvGrpSpPr>
            <a:grpSpLocks/>
          </p:cNvGrpSpPr>
          <p:nvPr/>
        </p:nvGrpSpPr>
        <p:grpSpPr bwMode="auto">
          <a:xfrm>
            <a:off x="990600" y="2362200"/>
            <a:ext cx="1905000" cy="838200"/>
            <a:chOff x="864" y="1488"/>
            <a:chExt cx="1200" cy="528"/>
          </a:xfrm>
        </p:grpSpPr>
        <p:sp>
          <p:nvSpPr>
            <p:cNvPr id="2" name="Rectangle 5"/>
            <p:cNvSpPr>
              <a:spLocks noChangeArrowheads="1"/>
            </p:cNvSpPr>
            <p:nvPr/>
          </p:nvSpPr>
          <p:spPr bwMode="auto">
            <a:xfrm>
              <a:off x="864" y="1488"/>
              <a:ext cx="1152" cy="528"/>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7174" name="Text Box 6"/>
            <p:cNvSpPr txBox="1">
              <a:spLocks noChangeArrowheads="1"/>
            </p:cNvSpPr>
            <p:nvPr/>
          </p:nvSpPr>
          <p:spPr bwMode="auto">
            <a:xfrm>
              <a:off x="1056" y="1632"/>
              <a:ext cx="100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US" sz="2000" b="1">
                  <a:solidFill>
                    <a:srgbClr val="FF0000"/>
                  </a:solidFill>
                  <a:cs typeface="+mn-cs"/>
                </a:rPr>
                <a:t>Attacker</a:t>
              </a:r>
            </a:p>
          </p:txBody>
        </p:sp>
      </p:grpSp>
      <p:grpSp>
        <p:nvGrpSpPr>
          <p:cNvPr id="17413" name="Group 7"/>
          <p:cNvGrpSpPr>
            <a:grpSpLocks/>
          </p:cNvGrpSpPr>
          <p:nvPr/>
        </p:nvGrpSpPr>
        <p:grpSpPr bwMode="auto">
          <a:xfrm>
            <a:off x="5791200" y="2362200"/>
            <a:ext cx="2057400" cy="838200"/>
            <a:chOff x="3168" y="1488"/>
            <a:chExt cx="1296" cy="528"/>
          </a:xfrm>
        </p:grpSpPr>
        <p:sp>
          <p:nvSpPr>
            <p:cNvPr id="7176" name="Rectangle 8"/>
            <p:cNvSpPr>
              <a:spLocks noChangeArrowheads="1"/>
            </p:cNvSpPr>
            <p:nvPr/>
          </p:nvSpPr>
          <p:spPr bwMode="auto">
            <a:xfrm>
              <a:off x="3168" y="1488"/>
              <a:ext cx="1152" cy="528"/>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7177" name="Text Box 9"/>
            <p:cNvSpPr txBox="1">
              <a:spLocks noChangeArrowheads="1"/>
            </p:cNvSpPr>
            <p:nvPr/>
          </p:nvSpPr>
          <p:spPr bwMode="auto">
            <a:xfrm>
              <a:off x="3456" y="1632"/>
              <a:ext cx="100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US" sz="2000" b="1">
                  <a:solidFill>
                    <a:srgbClr val="FF0000"/>
                  </a:solidFill>
                  <a:cs typeface="+mn-cs"/>
                </a:rPr>
                <a:t>Victim</a:t>
              </a:r>
            </a:p>
          </p:txBody>
        </p:sp>
      </p:grpSp>
      <p:sp>
        <p:nvSpPr>
          <p:cNvPr id="7178" name="Line 10"/>
          <p:cNvSpPr>
            <a:spLocks noChangeShapeType="1"/>
          </p:cNvSpPr>
          <p:nvPr/>
        </p:nvSpPr>
        <p:spPr bwMode="auto">
          <a:xfrm>
            <a:off x="3200400" y="2438400"/>
            <a:ext cx="2057400" cy="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cs typeface="+mn-cs"/>
            </a:endParaRPr>
          </a:p>
        </p:txBody>
      </p:sp>
      <p:sp>
        <p:nvSpPr>
          <p:cNvPr id="7179" name="Line 11"/>
          <p:cNvSpPr>
            <a:spLocks noChangeShapeType="1"/>
          </p:cNvSpPr>
          <p:nvPr/>
        </p:nvSpPr>
        <p:spPr bwMode="auto">
          <a:xfrm>
            <a:off x="3200400" y="2667000"/>
            <a:ext cx="2057400" cy="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cs typeface="+mn-cs"/>
            </a:endParaRPr>
          </a:p>
        </p:txBody>
      </p:sp>
      <p:sp>
        <p:nvSpPr>
          <p:cNvPr id="7180" name="Line 12"/>
          <p:cNvSpPr>
            <a:spLocks noChangeShapeType="1"/>
          </p:cNvSpPr>
          <p:nvPr/>
        </p:nvSpPr>
        <p:spPr bwMode="auto">
          <a:xfrm>
            <a:off x="3200400" y="2895600"/>
            <a:ext cx="2057400" cy="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cs typeface="+mn-cs"/>
            </a:endParaRPr>
          </a:p>
        </p:txBody>
      </p:sp>
      <p:sp>
        <p:nvSpPr>
          <p:cNvPr id="7181" name="Line 13"/>
          <p:cNvSpPr>
            <a:spLocks noChangeShapeType="1"/>
          </p:cNvSpPr>
          <p:nvPr/>
        </p:nvSpPr>
        <p:spPr bwMode="auto">
          <a:xfrm>
            <a:off x="3200400" y="3124200"/>
            <a:ext cx="2057400" cy="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cs typeface="+mn-cs"/>
            </a:endParaRPr>
          </a:p>
        </p:txBody>
      </p:sp>
    </p:spTree>
    <p:extLst>
      <p:ext uri="{BB962C8B-B14F-4D97-AF65-F5344CB8AC3E}">
        <p14:creationId xmlns:p14="http://schemas.microsoft.com/office/powerpoint/2010/main" val="2626303405"/>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pPr>
              <a:defRPr/>
            </a:pPr>
            <a:fld id="{31525E6C-B41E-A84A-8B20-420EB5BBFF78}" type="slidenum">
              <a:rPr lang="en-US"/>
              <a:pPr>
                <a:defRPr/>
              </a:pPr>
              <a:t>35</a:t>
            </a:fld>
            <a:endParaRPr lang="en-US"/>
          </a:p>
        </p:txBody>
      </p:sp>
      <p:sp>
        <p:nvSpPr>
          <p:cNvPr id="9218" name="Rectangle 2"/>
          <p:cNvSpPr>
            <a:spLocks noGrp="1" noChangeArrowheads="1"/>
          </p:cNvSpPr>
          <p:nvPr>
            <p:ph type="title"/>
          </p:nvPr>
        </p:nvSpPr>
        <p:spPr/>
        <p:txBody>
          <a:bodyPr/>
          <a:lstStyle/>
          <a:p>
            <a:pPr eaLnBrk="1" hangingPunct="1">
              <a:defRPr/>
            </a:pPr>
            <a:r>
              <a:rPr lang="en-US" dirty="0" smtClean="0">
                <a:cs typeface="+mj-cs"/>
              </a:rPr>
              <a:t>Early Denial of Service</a:t>
            </a:r>
          </a:p>
        </p:txBody>
      </p:sp>
      <p:sp>
        <p:nvSpPr>
          <p:cNvPr id="9219" name="Rectangle 3"/>
          <p:cNvSpPr>
            <a:spLocks noGrp="1" noChangeArrowheads="1"/>
          </p:cNvSpPr>
          <p:nvPr>
            <p:ph type="body" idx="1"/>
          </p:nvPr>
        </p:nvSpPr>
        <p:spPr/>
        <p:txBody>
          <a:bodyPr>
            <a:normAutofit lnSpcReduction="10000"/>
          </a:bodyPr>
          <a:lstStyle/>
          <a:p>
            <a:pPr marL="338138" lvl="1" indent="-223838" eaLnBrk="1" hangingPunct="1">
              <a:buFontTx/>
              <a:buNone/>
              <a:defRPr/>
            </a:pPr>
            <a:r>
              <a:rPr lang="en-US" b="1" smtClean="0">
                <a:solidFill>
                  <a:srgbClr val="FF0000"/>
                </a:solidFill>
              </a:rPr>
              <a:t>DoS Tools</a:t>
            </a:r>
          </a:p>
          <a:p>
            <a:pPr marL="693738" lvl="2" indent="-241300" eaLnBrk="1" hangingPunct="1">
              <a:defRPr/>
            </a:pPr>
            <a:r>
              <a:rPr lang="en-US" smtClean="0"/>
              <a:t>Single-source, single target tools</a:t>
            </a:r>
          </a:p>
          <a:p>
            <a:pPr marL="693738" lvl="2" indent="-241300" eaLnBrk="1" hangingPunct="1">
              <a:defRPr/>
            </a:pPr>
            <a:r>
              <a:rPr lang="en-US" smtClean="0"/>
              <a:t>IP </a:t>
            </a:r>
            <a:r>
              <a:rPr lang="en-US" smtClean="0">
                <a:solidFill>
                  <a:srgbClr val="FF0000"/>
                </a:solidFill>
              </a:rPr>
              <a:t>source address spoofing</a:t>
            </a:r>
          </a:p>
          <a:p>
            <a:pPr marL="693738" lvl="2" indent="-241300" eaLnBrk="1" hangingPunct="1">
              <a:defRPr/>
            </a:pPr>
            <a:r>
              <a:rPr lang="en-US" smtClean="0"/>
              <a:t>Packet amplification (e.g., smurf)</a:t>
            </a:r>
          </a:p>
          <a:p>
            <a:pPr marL="338138" lvl="1" indent="-223838" eaLnBrk="1" hangingPunct="1">
              <a:buFontTx/>
              <a:buNone/>
              <a:defRPr/>
            </a:pPr>
            <a:r>
              <a:rPr lang="en-US" b="1" smtClean="0">
                <a:solidFill>
                  <a:srgbClr val="FF0000"/>
                </a:solidFill>
              </a:rPr>
              <a:t>Deployment</a:t>
            </a:r>
          </a:p>
          <a:p>
            <a:pPr marL="693738" lvl="2" indent="-241300" eaLnBrk="1" hangingPunct="1">
              <a:defRPr/>
            </a:pPr>
            <a:r>
              <a:rPr lang="en-US" smtClean="0"/>
              <a:t>Widespread scanning and exploitation via scripted tools</a:t>
            </a:r>
          </a:p>
          <a:p>
            <a:pPr marL="693738" lvl="2" indent="-241300" eaLnBrk="1" hangingPunct="1">
              <a:defRPr/>
            </a:pPr>
            <a:r>
              <a:rPr lang="en-US" smtClean="0"/>
              <a:t>Hand-installed tools and toolkits on compromised hosts (unix)</a:t>
            </a:r>
          </a:p>
          <a:p>
            <a:pPr marL="338138" lvl="1" indent="-223838" eaLnBrk="1" hangingPunct="1">
              <a:buFontTx/>
              <a:buNone/>
              <a:defRPr/>
            </a:pPr>
            <a:r>
              <a:rPr lang="en-US" b="1" smtClean="0">
                <a:solidFill>
                  <a:srgbClr val="FF0000"/>
                </a:solidFill>
              </a:rPr>
              <a:t>Use</a:t>
            </a:r>
          </a:p>
          <a:p>
            <a:pPr marL="693738" lvl="2" indent="-241300" eaLnBrk="1" hangingPunct="1">
              <a:defRPr/>
            </a:pPr>
            <a:r>
              <a:rPr lang="en-US" smtClean="0"/>
              <a:t>Hand executed on source host</a:t>
            </a:r>
          </a:p>
          <a:p>
            <a:pPr marL="338138" lvl="1" indent="-223838" eaLnBrk="1" hangingPunct="1">
              <a:defRPr/>
            </a:pPr>
            <a:endParaRPr lang="en-US" smtClean="0"/>
          </a:p>
        </p:txBody>
      </p:sp>
    </p:spTree>
    <p:extLst>
      <p:ext uri="{BB962C8B-B14F-4D97-AF65-F5344CB8AC3E}">
        <p14:creationId xmlns:p14="http://schemas.microsoft.com/office/powerpoint/2010/main" val="944433871"/>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933326"/>
            <a:ext cx="8229600" cy="1143000"/>
          </a:xfrm>
        </p:spPr>
        <p:txBody>
          <a:bodyPr/>
          <a:lstStyle/>
          <a:p>
            <a:r>
              <a:rPr lang="en-US" dirty="0" smtClean="0"/>
              <a:t>Censorship and Circumvention</a:t>
            </a:r>
            <a:endParaRPr lang="en-US" dirty="0"/>
          </a:p>
        </p:txBody>
      </p:sp>
    </p:spTree>
    <p:extLst>
      <p:ext uri="{BB962C8B-B14F-4D97-AF65-F5344CB8AC3E}">
        <p14:creationId xmlns:p14="http://schemas.microsoft.com/office/powerpoint/2010/main" val="506655171"/>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320357" y="978149"/>
            <a:ext cx="8486299" cy="4630147"/>
          </a:xfrm>
          <a:prstGeom prst="rect">
            <a:avLst/>
          </a:prstGeom>
        </p:spPr>
      </p:pic>
      <p:sp>
        <p:nvSpPr>
          <p:cNvPr id="5" name="Rectangle 4"/>
          <p:cNvSpPr/>
          <p:nvPr/>
        </p:nvSpPr>
        <p:spPr>
          <a:xfrm>
            <a:off x="1094871" y="1124143"/>
            <a:ext cx="7415928" cy="1270135"/>
          </a:xfrm>
          <a:prstGeom prst="rect">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6568112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C2353B7A-0EEA-CC46-B805-2A4DAB079312}" type="slidenum">
              <a:rPr lang="en-US"/>
              <a:pPr/>
              <a:t>38</a:t>
            </a:fld>
            <a:endParaRPr lang="en-US"/>
          </a:p>
        </p:txBody>
      </p:sp>
      <p:sp>
        <p:nvSpPr>
          <p:cNvPr id="104450" name="Rectangle 2"/>
          <p:cNvSpPr>
            <a:spLocks noGrp="1" noChangeArrowheads="1"/>
          </p:cNvSpPr>
          <p:nvPr>
            <p:ph type="title"/>
          </p:nvPr>
        </p:nvSpPr>
        <p:spPr/>
        <p:txBody>
          <a:bodyPr/>
          <a:lstStyle/>
          <a:p>
            <a:r>
              <a:rPr lang="en-US"/>
              <a:t>An “Old” Problem</a:t>
            </a:r>
          </a:p>
        </p:txBody>
      </p:sp>
      <p:sp>
        <p:nvSpPr>
          <p:cNvPr id="104451" name="Rectangle 3"/>
          <p:cNvSpPr>
            <a:spLocks noGrp="1" noChangeArrowheads="1"/>
          </p:cNvSpPr>
          <p:nvPr>
            <p:ph type="body" idx="1"/>
          </p:nvPr>
        </p:nvSpPr>
        <p:spPr/>
        <p:txBody>
          <a:bodyPr>
            <a:normAutofit fontScale="92500" lnSpcReduction="10000"/>
          </a:bodyPr>
          <a:lstStyle/>
          <a:p>
            <a:r>
              <a:rPr lang="en-US"/>
              <a:t>Many governments/companies trying to limit their citizens’ access to information</a:t>
            </a:r>
          </a:p>
          <a:p>
            <a:pPr lvl="1"/>
            <a:r>
              <a:rPr lang="en-US"/>
              <a:t>Censorship (prevent access)</a:t>
            </a:r>
          </a:p>
          <a:p>
            <a:pPr lvl="1"/>
            <a:r>
              <a:rPr lang="en-US"/>
              <a:t>Punishment (deter access)</a:t>
            </a:r>
          </a:p>
          <a:p>
            <a:pPr lvl="1"/>
            <a:r>
              <a:rPr lang="en-US"/>
              <a:t>Surveillance (spy on or monitor access)</a:t>
            </a:r>
          </a:p>
          <a:p>
            <a:pPr lvl="1"/>
            <a:r>
              <a:rPr lang="en-US"/>
              <a:t>China, Saudi Arabia, many companies</a:t>
            </a:r>
          </a:p>
          <a:p>
            <a:pPr lvl="1"/>
            <a:endParaRPr lang="en-US"/>
          </a:p>
          <a:p>
            <a:r>
              <a:rPr lang="en-US" b="1"/>
              <a:t>How can we defeat such attempts?</a:t>
            </a:r>
          </a:p>
          <a:p>
            <a:pPr lvl="1"/>
            <a:r>
              <a:rPr lang="en-US"/>
              <a:t>Circumvent censorship</a:t>
            </a:r>
          </a:p>
          <a:p>
            <a:pPr lvl="1"/>
            <a:r>
              <a:rPr lang="en-US"/>
              <a:t>Undetectably</a:t>
            </a:r>
          </a:p>
        </p:txBody>
      </p:sp>
    </p:spTree>
    <p:extLst>
      <p:ext uri="{BB962C8B-B14F-4D97-AF65-F5344CB8AC3E}">
        <p14:creationId xmlns:p14="http://schemas.microsoft.com/office/powerpoint/2010/main" val="3136458236"/>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 the Beginning…</a:t>
            </a:r>
            <a:endParaRPr lang="en-US" dirty="0"/>
          </a:p>
        </p:txBody>
      </p:sp>
      <p:sp>
        <p:nvSpPr>
          <p:cNvPr id="4" name="Slide Number Placeholder 3"/>
          <p:cNvSpPr>
            <a:spLocks noGrp="1"/>
          </p:cNvSpPr>
          <p:nvPr>
            <p:ph type="sldNum" sz="quarter" idx="12"/>
          </p:nvPr>
        </p:nvSpPr>
        <p:spPr/>
        <p:txBody>
          <a:bodyPr/>
          <a:lstStyle/>
          <a:p>
            <a:pPr>
              <a:defRPr/>
            </a:pPr>
            <a:fld id="{495ADB0F-E9F2-1D42-9E15-ECDE97EFB0F8}" type="slidenum">
              <a:rPr lang="en-US" smtClean="0"/>
              <a:pPr>
                <a:defRPr/>
              </a:pPr>
              <a:t>39</a:t>
            </a:fld>
            <a:endParaRPr lang="en-US"/>
          </a:p>
        </p:txBody>
      </p:sp>
      <p:pic>
        <p:nvPicPr>
          <p:cNvPr id="5" name="Picture 4"/>
          <p:cNvPicPr>
            <a:picLocks noChangeAspect="1"/>
          </p:cNvPicPr>
          <p:nvPr/>
        </p:nvPicPr>
        <p:blipFill>
          <a:blip r:embed="rId2"/>
          <a:stretch>
            <a:fillRect/>
          </a:stretch>
        </p:blipFill>
        <p:spPr>
          <a:xfrm>
            <a:off x="1162482" y="1656063"/>
            <a:ext cx="7135234" cy="4513363"/>
          </a:xfrm>
          <a:prstGeom prst="rect">
            <a:avLst/>
          </a:prstGeom>
        </p:spPr>
      </p:pic>
      <p:sp>
        <p:nvSpPr>
          <p:cNvPr id="6" name="TextBox 5"/>
          <p:cNvSpPr txBox="1"/>
          <p:nvPr/>
        </p:nvSpPr>
        <p:spPr>
          <a:xfrm>
            <a:off x="152400" y="6225283"/>
            <a:ext cx="6941932" cy="415498"/>
          </a:xfrm>
          <a:prstGeom prst="rect">
            <a:avLst/>
          </a:prstGeom>
          <a:noFill/>
        </p:spPr>
        <p:txBody>
          <a:bodyPr wrap="square" rtlCol="0">
            <a:spAutoFit/>
          </a:bodyPr>
          <a:lstStyle/>
          <a:p>
            <a:r>
              <a:rPr lang="en-US" sz="1050" dirty="0"/>
              <a:t>Heart, F., McKenzie, A., </a:t>
            </a:r>
            <a:r>
              <a:rPr lang="en-US" sz="1050" dirty="0" err="1"/>
              <a:t>McQuillian</a:t>
            </a:r>
            <a:r>
              <a:rPr lang="en-US" sz="1050" dirty="0"/>
              <a:t>, J., and Walden, D., ARPANET Completion Report, Bolt, </a:t>
            </a:r>
            <a:r>
              <a:rPr lang="en-US" sz="1050" dirty="0" err="1"/>
              <a:t>Beranek</a:t>
            </a:r>
            <a:r>
              <a:rPr lang="en-US" sz="1050" dirty="0"/>
              <a:t> and Newman, Burlington, MA, January 4, 1978.</a:t>
            </a:r>
          </a:p>
        </p:txBody>
      </p:sp>
      <p:sp>
        <p:nvSpPr>
          <p:cNvPr id="7" name="TextBox 6"/>
          <p:cNvSpPr txBox="1"/>
          <p:nvPr/>
        </p:nvSpPr>
        <p:spPr>
          <a:xfrm>
            <a:off x="780867" y="1430157"/>
            <a:ext cx="6229535" cy="1569660"/>
          </a:xfrm>
          <a:prstGeom prst="rect">
            <a:avLst/>
          </a:prstGeom>
          <a:solidFill>
            <a:schemeClr val="accent1"/>
          </a:solidFill>
        </p:spPr>
        <p:txBody>
          <a:bodyPr wrap="square" rtlCol="0">
            <a:spAutoFit/>
          </a:bodyPr>
          <a:lstStyle/>
          <a:p>
            <a:pPr marL="285750" indent="-285750">
              <a:buFont typeface="Arial"/>
              <a:buChar char="•"/>
            </a:pPr>
            <a:r>
              <a:rPr lang="en-US" sz="2400" dirty="0" smtClean="0"/>
              <a:t>Network of trusted research universities</a:t>
            </a:r>
          </a:p>
          <a:p>
            <a:pPr marL="285750" indent="-285750">
              <a:buFont typeface="Arial"/>
              <a:buChar char="•"/>
            </a:pPr>
            <a:r>
              <a:rPr lang="en-US" sz="2400" dirty="0" smtClean="0"/>
              <a:t>Few stakeholders (and no profits)</a:t>
            </a:r>
          </a:p>
          <a:p>
            <a:pPr marL="285750" indent="-285750">
              <a:buFont typeface="Arial"/>
              <a:buChar char="•"/>
            </a:pPr>
            <a:r>
              <a:rPr lang="en-US" sz="2400" dirty="0" smtClean="0"/>
              <a:t>No security concerns</a:t>
            </a:r>
          </a:p>
          <a:p>
            <a:pPr marL="285750" indent="-285750">
              <a:buFont typeface="Arial"/>
              <a:buChar char="•"/>
            </a:pPr>
            <a:r>
              <a:rPr lang="en-US" sz="2400" dirty="0" smtClean="0"/>
              <a:t>One government</a:t>
            </a:r>
            <a:endParaRPr lang="en-US" sz="2400" dirty="0"/>
          </a:p>
        </p:txBody>
      </p:sp>
      <p:sp>
        <p:nvSpPr>
          <p:cNvPr id="8" name="TextBox 7"/>
          <p:cNvSpPr txBox="1"/>
          <p:nvPr/>
        </p:nvSpPr>
        <p:spPr>
          <a:xfrm>
            <a:off x="5448054" y="3788894"/>
            <a:ext cx="2849662" cy="2308324"/>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pPr marL="285750" indent="-285750">
              <a:buFont typeface="Arial"/>
              <a:buChar char="•"/>
            </a:pPr>
            <a:r>
              <a:rPr lang="en-US" sz="2400" dirty="0" smtClean="0"/>
              <a:t>Survivability</a:t>
            </a:r>
          </a:p>
          <a:p>
            <a:pPr marL="285750" indent="-285750">
              <a:buFont typeface="Arial"/>
              <a:buChar char="•"/>
            </a:pPr>
            <a:r>
              <a:rPr lang="en-US" sz="2400" dirty="0" smtClean="0"/>
              <a:t>Reliability</a:t>
            </a:r>
          </a:p>
          <a:p>
            <a:pPr marL="285750" indent="-285750">
              <a:buFont typeface="Arial"/>
              <a:buChar char="•"/>
            </a:pPr>
            <a:r>
              <a:rPr lang="en-US" sz="2400" dirty="0" smtClean="0"/>
              <a:t>Performance</a:t>
            </a:r>
          </a:p>
          <a:p>
            <a:pPr marL="285750" indent="-285750">
              <a:buFont typeface="Arial"/>
              <a:buChar char="•"/>
            </a:pPr>
            <a:r>
              <a:rPr lang="en-US" sz="2400" dirty="0" smtClean="0"/>
              <a:t>Heterogeneity</a:t>
            </a:r>
          </a:p>
          <a:p>
            <a:pPr marL="285750" indent="-285750">
              <a:buFont typeface="Arial"/>
              <a:buChar char="•"/>
            </a:pPr>
            <a:r>
              <a:rPr lang="en-US" sz="2400" dirty="0" smtClean="0"/>
              <a:t>Distributed Management</a:t>
            </a:r>
            <a:endParaRPr lang="en-US" sz="2400" dirty="0"/>
          </a:p>
        </p:txBody>
      </p:sp>
    </p:spTree>
    <p:extLst>
      <p:ext uri="{BB962C8B-B14F-4D97-AF65-F5344CB8AC3E}">
        <p14:creationId xmlns:p14="http://schemas.microsoft.com/office/powerpoint/2010/main" val="145007627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Rectangle 1"/>
          <p:cNvSpPr>
            <a:spLocks noGrp="1" noChangeArrowheads="1"/>
          </p:cNvSpPr>
          <p:nvPr>
            <p:ph type="title"/>
          </p:nvPr>
        </p:nvSpPr>
        <p:spPr>
          <a:xfrm>
            <a:off x="457200" y="274638"/>
            <a:ext cx="8229600" cy="1143000"/>
          </a:xfrm>
          <a:ln/>
        </p:spPr>
        <p:txBody>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t>Biographical/Research Notes</a:t>
            </a:r>
          </a:p>
        </p:txBody>
      </p:sp>
      <p:sp>
        <p:nvSpPr>
          <p:cNvPr id="5122" name="Rectangle 2"/>
          <p:cNvSpPr>
            <a:spLocks noGrp="1" noChangeArrowheads="1"/>
          </p:cNvSpPr>
          <p:nvPr>
            <p:ph type="body" idx="1"/>
          </p:nvPr>
        </p:nvSpPr>
        <p:spPr>
          <a:xfrm>
            <a:off x="457200" y="1600200"/>
            <a:ext cx="8229600" cy="4525963"/>
          </a:xfrm>
          <a:ln/>
        </p:spPr>
        <p:txBody>
          <a:bodyPr/>
          <a:lstStyle/>
          <a:p>
            <a:pPr marL="341313" indent="-341313">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t>Going to UCLA to work with Estrin was somewhat accidental</a:t>
            </a:r>
          </a:p>
          <a:p>
            <a:pPr marL="341313" indent="-341313">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t>Note how Baran started working on the problem of survivable networks</a:t>
            </a:r>
          </a:p>
          <a:p>
            <a:pPr marL="741363" lvl="1" indent="-284163">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t>He had already convinced himself that survivable networks is/was a problem</a:t>
            </a:r>
          </a:p>
          <a:p>
            <a:pPr marL="741363" lvl="1" indent="-284163">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t>Figured out how to fit his beliefs about important problems into RAND’s mission</a:t>
            </a:r>
          </a:p>
        </p:txBody>
      </p:sp>
    </p:spTree>
    <p:extLst>
      <p:ext uri="{BB962C8B-B14F-4D97-AF65-F5344CB8AC3E}">
        <p14:creationId xmlns:p14="http://schemas.microsoft.com/office/powerpoint/2010/main" val="548570999"/>
      </p:ext>
    </p:extLst>
  </p:cSld>
  <p:clrMapOvr>
    <a:masterClrMapping/>
  </p:clrMapOvr>
  <p:transition xmlns:p14="http://schemas.microsoft.com/office/powerpoint/2010/main" spd="med"/>
  <p:timing>
    <p:tnLst>
      <p:par>
        <p:cTn xmlns:p14="http://schemas.microsoft.com/office/powerpoint/2010/main" id="1" dur="indefinite"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83793"/>
            <a:ext cx="8763000" cy="595251"/>
          </a:xfrm>
        </p:spPr>
        <p:txBody>
          <a:bodyPr>
            <a:normAutofit fontScale="90000"/>
          </a:bodyPr>
          <a:lstStyle/>
          <a:p>
            <a:r>
              <a:rPr lang="en-US" dirty="0" smtClean="0"/>
              <a:t>Today</a:t>
            </a:r>
            <a:endParaRPr lang="en-US" dirty="0"/>
          </a:p>
        </p:txBody>
      </p:sp>
      <p:sp>
        <p:nvSpPr>
          <p:cNvPr id="3" name="Slide Number Placeholder 2"/>
          <p:cNvSpPr>
            <a:spLocks noGrp="1"/>
          </p:cNvSpPr>
          <p:nvPr>
            <p:ph type="sldNum" sz="quarter" idx="12"/>
          </p:nvPr>
        </p:nvSpPr>
        <p:spPr/>
        <p:txBody>
          <a:bodyPr/>
          <a:lstStyle/>
          <a:p>
            <a:pPr>
              <a:defRPr/>
            </a:pPr>
            <a:fld id="{DADB1C28-92B6-8B47-9073-75D5621F4DE8}" type="slidenum">
              <a:rPr lang="en-US" smtClean="0"/>
              <a:pPr>
                <a:defRPr/>
              </a:pPr>
              <a:t>40</a:t>
            </a:fld>
            <a:endParaRPr lang="en-US"/>
          </a:p>
        </p:txBody>
      </p:sp>
      <p:pic>
        <p:nvPicPr>
          <p:cNvPr id="4" name="Picture 3"/>
          <p:cNvPicPr>
            <a:picLocks noChangeAspect="1"/>
          </p:cNvPicPr>
          <p:nvPr/>
        </p:nvPicPr>
        <p:blipFill>
          <a:blip r:embed="rId2"/>
          <a:stretch>
            <a:fillRect/>
          </a:stretch>
        </p:blipFill>
        <p:spPr>
          <a:xfrm>
            <a:off x="3509581" y="2624346"/>
            <a:ext cx="3410564" cy="3789516"/>
          </a:xfrm>
          <a:prstGeom prst="rect">
            <a:avLst/>
          </a:prstGeom>
        </p:spPr>
      </p:pic>
      <p:sp>
        <p:nvSpPr>
          <p:cNvPr id="5" name="TextBox 4"/>
          <p:cNvSpPr txBox="1"/>
          <p:nvPr/>
        </p:nvSpPr>
        <p:spPr>
          <a:xfrm>
            <a:off x="348758" y="6151603"/>
            <a:ext cx="6495725" cy="415498"/>
          </a:xfrm>
          <a:prstGeom prst="rect">
            <a:avLst/>
          </a:prstGeom>
          <a:noFill/>
        </p:spPr>
        <p:txBody>
          <a:bodyPr wrap="square" rtlCol="0">
            <a:spAutoFit/>
          </a:bodyPr>
          <a:lstStyle/>
          <a:p>
            <a:r>
              <a:rPr lang="en-US" sz="1050" dirty="0" smtClean="0"/>
              <a:t>Sources: CAIDA Archipelago Project (2013), </a:t>
            </a:r>
            <a:r>
              <a:rPr lang="en-US" sz="1050" dirty="0" err="1" smtClean="0"/>
              <a:t>manypossibilities.net</a:t>
            </a:r>
            <a:r>
              <a:rPr lang="en-US" sz="1050" dirty="0" smtClean="0"/>
              <a:t> (2013), </a:t>
            </a:r>
            <a:br>
              <a:rPr lang="en-US" sz="1050" dirty="0" smtClean="0"/>
            </a:br>
            <a:r>
              <a:rPr lang="en-US" sz="1050" dirty="0" smtClean="0"/>
              <a:t>ISI Census of the Internet Address Space (2010)</a:t>
            </a:r>
            <a:endParaRPr lang="en-US" sz="1050" dirty="0"/>
          </a:p>
        </p:txBody>
      </p:sp>
      <p:pic>
        <p:nvPicPr>
          <p:cNvPr id="6" name="Picture 5"/>
          <p:cNvPicPr>
            <a:picLocks noChangeAspect="1"/>
          </p:cNvPicPr>
          <p:nvPr/>
        </p:nvPicPr>
        <p:blipFill>
          <a:blip r:embed="rId3"/>
          <a:stretch>
            <a:fillRect/>
          </a:stretch>
        </p:blipFill>
        <p:spPr>
          <a:xfrm>
            <a:off x="592282" y="1527338"/>
            <a:ext cx="3406411" cy="3382879"/>
          </a:xfrm>
          <a:prstGeom prst="rect">
            <a:avLst/>
          </a:prstGeom>
        </p:spPr>
      </p:pic>
      <p:pic>
        <p:nvPicPr>
          <p:cNvPr id="9" name="Picture 8"/>
          <p:cNvPicPr>
            <a:picLocks noChangeAspect="1"/>
          </p:cNvPicPr>
          <p:nvPr/>
        </p:nvPicPr>
        <p:blipFill>
          <a:blip r:embed="rId4"/>
          <a:stretch>
            <a:fillRect/>
          </a:stretch>
        </p:blipFill>
        <p:spPr>
          <a:xfrm>
            <a:off x="6313782" y="4395365"/>
            <a:ext cx="2601618" cy="2310236"/>
          </a:xfrm>
          <a:prstGeom prst="rect">
            <a:avLst/>
          </a:prstGeom>
        </p:spPr>
      </p:pic>
      <p:grpSp>
        <p:nvGrpSpPr>
          <p:cNvPr id="35" name="Group 34"/>
          <p:cNvGrpSpPr/>
          <p:nvPr/>
        </p:nvGrpSpPr>
        <p:grpSpPr>
          <a:xfrm>
            <a:off x="332564" y="1102282"/>
            <a:ext cx="4532515" cy="1657315"/>
            <a:chOff x="332562" y="800991"/>
            <a:chExt cx="4532515" cy="1657315"/>
          </a:xfrm>
        </p:grpSpPr>
        <p:sp>
          <p:nvSpPr>
            <p:cNvPr id="27" name="Rectangle 26"/>
            <p:cNvSpPr/>
            <p:nvPr/>
          </p:nvSpPr>
          <p:spPr>
            <a:xfrm>
              <a:off x="332562" y="1180995"/>
              <a:ext cx="4521842" cy="1277311"/>
            </a:xfrm>
            <a:prstGeom prst="rect">
              <a:avLst/>
            </a:prstGeom>
            <a:solidFill>
              <a:srgbClr val="BBE0E3"/>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3" name="Group 22"/>
            <p:cNvGrpSpPr/>
            <p:nvPr/>
          </p:nvGrpSpPr>
          <p:grpSpPr>
            <a:xfrm>
              <a:off x="355187" y="1226016"/>
              <a:ext cx="4509890" cy="1221618"/>
              <a:chOff x="0" y="1236441"/>
              <a:chExt cx="4509890" cy="1221618"/>
            </a:xfrm>
          </p:grpSpPr>
          <p:pic>
            <p:nvPicPr>
              <p:cNvPr id="19" name="Picture 18"/>
              <p:cNvPicPr>
                <a:picLocks noChangeAspect="1"/>
              </p:cNvPicPr>
              <p:nvPr/>
            </p:nvPicPr>
            <p:blipFill>
              <a:blip r:embed="rId5"/>
              <a:stretch>
                <a:fillRect/>
              </a:stretch>
            </p:blipFill>
            <p:spPr>
              <a:xfrm>
                <a:off x="281057" y="1569514"/>
                <a:ext cx="3724839" cy="311123"/>
              </a:xfrm>
              <a:prstGeom prst="rect">
                <a:avLst/>
              </a:prstGeom>
            </p:spPr>
          </p:pic>
          <p:pic>
            <p:nvPicPr>
              <p:cNvPr id="20" name="Picture 19"/>
              <p:cNvPicPr>
                <a:picLocks noChangeAspect="1"/>
              </p:cNvPicPr>
              <p:nvPr/>
            </p:nvPicPr>
            <p:blipFill>
              <a:blip r:embed="rId6"/>
              <a:stretch>
                <a:fillRect/>
              </a:stretch>
            </p:blipFill>
            <p:spPr>
              <a:xfrm>
                <a:off x="231161" y="1236441"/>
                <a:ext cx="3884933" cy="322401"/>
              </a:xfrm>
              <a:prstGeom prst="rect">
                <a:avLst/>
              </a:prstGeom>
            </p:spPr>
          </p:pic>
          <p:pic>
            <p:nvPicPr>
              <p:cNvPr id="21" name="Picture 20"/>
              <p:cNvPicPr>
                <a:picLocks noChangeAspect="1"/>
              </p:cNvPicPr>
              <p:nvPr/>
            </p:nvPicPr>
            <p:blipFill>
              <a:blip r:embed="rId7"/>
              <a:stretch>
                <a:fillRect/>
              </a:stretch>
            </p:blipFill>
            <p:spPr>
              <a:xfrm>
                <a:off x="0" y="1837949"/>
                <a:ext cx="4509890" cy="620110"/>
              </a:xfrm>
              <a:prstGeom prst="rect">
                <a:avLst/>
              </a:prstGeom>
            </p:spPr>
          </p:pic>
        </p:grpSp>
        <p:sp>
          <p:nvSpPr>
            <p:cNvPr id="26" name="TextBox 25"/>
            <p:cNvSpPr txBox="1"/>
            <p:nvPr/>
          </p:nvSpPr>
          <p:spPr>
            <a:xfrm>
              <a:off x="715079" y="800991"/>
              <a:ext cx="3764894" cy="369332"/>
            </a:xfrm>
            <a:prstGeom prst="rect">
              <a:avLst/>
            </a:prstGeom>
            <a:solidFill>
              <a:srgbClr val="BBE0E3"/>
            </a:solidFill>
          </p:spPr>
          <p:txBody>
            <a:bodyPr wrap="square" rtlCol="0">
              <a:spAutoFit/>
            </a:bodyPr>
            <a:lstStyle/>
            <a:p>
              <a:pPr algn="ctr"/>
              <a:r>
                <a:rPr lang="en-US" b="1" dirty="0" smtClean="0">
                  <a:solidFill>
                    <a:srgbClr val="FF0000"/>
                  </a:solidFill>
                </a:rPr>
                <a:t>ISPs and Content Providers</a:t>
              </a:r>
              <a:endParaRPr lang="en-US" b="1" dirty="0">
                <a:solidFill>
                  <a:srgbClr val="FF0000"/>
                </a:solidFill>
              </a:endParaRPr>
            </a:p>
          </p:txBody>
        </p:sp>
      </p:grpSp>
      <p:grpSp>
        <p:nvGrpSpPr>
          <p:cNvPr id="37" name="Group 36"/>
          <p:cNvGrpSpPr/>
          <p:nvPr/>
        </p:nvGrpSpPr>
        <p:grpSpPr>
          <a:xfrm>
            <a:off x="348758" y="3557887"/>
            <a:ext cx="5287110" cy="1554579"/>
            <a:chOff x="1182559" y="3097201"/>
            <a:chExt cx="5287110" cy="1554578"/>
          </a:xfrm>
        </p:grpSpPr>
        <p:sp>
          <p:nvSpPr>
            <p:cNvPr id="29" name="Rectangle 28"/>
            <p:cNvSpPr/>
            <p:nvPr/>
          </p:nvSpPr>
          <p:spPr>
            <a:xfrm>
              <a:off x="1182559" y="3469869"/>
              <a:ext cx="5287110" cy="1181910"/>
            </a:xfrm>
            <a:prstGeom prst="rect">
              <a:avLst/>
            </a:prstGeom>
            <a:solidFill>
              <a:srgbClr val="BBE0E3"/>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4" name="Group 23"/>
            <p:cNvGrpSpPr/>
            <p:nvPr/>
          </p:nvGrpSpPr>
          <p:grpSpPr>
            <a:xfrm>
              <a:off x="1259195" y="3557887"/>
              <a:ext cx="5151819" cy="1066416"/>
              <a:chOff x="0" y="2624346"/>
              <a:chExt cx="5151819" cy="1066416"/>
            </a:xfrm>
            <a:solidFill>
              <a:srgbClr val="BBE0E3"/>
            </a:solidFill>
          </p:grpSpPr>
          <p:pic>
            <p:nvPicPr>
              <p:cNvPr id="17" name="Picture 16"/>
              <p:cNvPicPr>
                <a:picLocks noChangeAspect="1"/>
              </p:cNvPicPr>
              <p:nvPr/>
            </p:nvPicPr>
            <p:blipFill>
              <a:blip r:embed="rId8"/>
              <a:stretch>
                <a:fillRect/>
              </a:stretch>
            </p:blipFill>
            <p:spPr>
              <a:xfrm>
                <a:off x="422477" y="3333273"/>
                <a:ext cx="4035434" cy="357489"/>
              </a:xfrm>
              <a:prstGeom prst="rect">
                <a:avLst/>
              </a:prstGeom>
              <a:grpFill/>
            </p:spPr>
          </p:pic>
          <p:pic>
            <p:nvPicPr>
              <p:cNvPr id="18" name="Picture 17"/>
              <p:cNvPicPr>
                <a:picLocks noChangeAspect="1"/>
              </p:cNvPicPr>
              <p:nvPr/>
            </p:nvPicPr>
            <p:blipFill>
              <a:blip r:embed="rId9"/>
              <a:stretch>
                <a:fillRect/>
              </a:stretch>
            </p:blipFill>
            <p:spPr>
              <a:xfrm>
                <a:off x="515863" y="2939252"/>
                <a:ext cx="3867056" cy="416970"/>
              </a:xfrm>
              <a:prstGeom prst="rect">
                <a:avLst/>
              </a:prstGeom>
              <a:grpFill/>
            </p:spPr>
          </p:pic>
          <p:pic>
            <p:nvPicPr>
              <p:cNvPr id="22" name="Picture 21"/>
              <p:cNvPicPr>
                <a:picLocks noChangeAspect="1"/>
              </p:cNvPicPr>
              <p:nvPr/>
            </p:nvPicPr>
            <p:blipFill>
              <a:blip r:embed="rId10"/>
              <a:stretch>
                <a:fillRect/>
              </a:stretch>
            </p:blipFill>
            <p:spPr>
              <a:xfrm>
                <a:off x="0" y="2624346"/>
                <a:ext cx="5151819" cy="327480"/>
              </a:xfrm>
              <a:prstGeom prst="rect">
                <a:avLst/>
              </a:prstGeom>
              <a:grpFill/>
            </p:spPr>
          </p:pic>
        </p:grpSp>
        <p:sp>
          <p:nvSpPr>
            <p:cNvPr id="28" name="TextBox 27"/>
            <p:cNvSpPr txBox="1"/>
            <p:nvPr/>
          </p:nvSpPr>
          <p:spPr>
            <a:xfrm>
              <a:off x="1877220" y="3097201"/>
              <a:ext cx="3764894" cy="369332"/>
            </a:xfrm>
            <a:prstGeom prst="rect">
              <a:avLst/>
            </a:prstGeom>
            <a:solidFill>
              <a:srgbClr val="BBE0E3"/>
            </a:solidFill>
          </p:spPr>
          <p:txBody>
            <a:bodyPr wrap="square" rtlCol="0">
              <a:spAutoFit/>
            </a:bodyPr>
            <a:lstStyle/>
            <a:p>
              <a:pPr algn="ctr"/>
              <a:r>
                <a:rPr lang="en-US" b="1" dirty="0" smtClean="0">
                  <a:solidFill>
                    <a:srgbClr val="FF0000"/>
                  </a:solidFill>
                </a:rPr>
                <a:t>Governments and Dissidents</a:t>
              </a:r>
              <a:endParaRPr lang="en-US" b="1" dirty="0">
                <a:solidFill>
                  <a:srgbClr val="FF0000"/>
                </a:solidFill>
              </a:endParaRPr>
            </a:p>
          </p:txBody>
        </p:sp>
      </p:grpSp>
      <p:grpSp>
        <p:nvGrpSpPr>
          <p:cNvPr id="36" name="Group 35"/>
          <p:cNvGrpSpPr/>
          <p:nvPr/>
        </p:nvGrpSpPr>
        <p:grpSpPr>
          <a:xfrm>
            <a:off x="5041796" y="1031751"/>
            <a:ext cx="4015612" cy="1339240"/>
            <a:chOff x="5041796" y="1031751"/>
            <a:chExt cx="4015612" cy="1339240"/>
          </a:xfrm>
        </p:grpSpPr>
        <p:sp>
          <p:nvSpPr>
            <p:cNvPr id="34" name="Rectangle 33"/>
            <p:cNvSpPr/>
            <p:nvPr/>
          </p:nvSpPr>
          <p:spPr>
            <a:xfrm>
              <a:off x="5041796" y="1403457"/>
              <a:ext cx="4015612" cy="967534"/>
            </a:xfrm>
            <a:prstGeom prst="rect">
              <a:avLst/>
            </a:prstGeom>
            <a:solidFill>
              <a:srgbClr val="BBE0E3"/>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5" name="Picture 24"/>
            <p:cNvPicPr>
              <a:picLocks noChangeAspect="1"/>
            </p:cNvPicPr>
            <p:nvPr/>
          </p:nvPicPr>
          <p:blipFill>
            <a:blip r:embed="rId11"/>
            <a:stretch>
              <a:fillRect/>
            </a:stretch>
          </p:blipFill>
          <p:spPr>
            <a:xfrm>
              <a:off x="5292949" y="1425147"/>
              <a:ext cx="3764459" cy="267883"/>
            </a:xfrm>
            <a:prstGeom prst="rect">
              <a:avLst/>
            </a:prstGeom>
          </p:spPr>
        </p:pic>
        <p:pic>
          <p:nvPicPr>
            <p:cNvPr id="30" name="Picture 29"/>
            <p:cNvPicPr>
              <a:picLocks noChangeAspect="1"/>
            </p:cNvPicPr>
            <p:nvPr/>
          </p:nvPicPr>
          <p:blipFill>
            <a:blip r:embed="rId12"/>
            <a:stretch>
              <a:fillRect/>
            </a:stretch>
          </p:blipFill>
          <p:spPr>
            <a:xfrm>
              <a:off x="5193481" y="1693569"/>
              <a:ext cx="3863927" cy="363664"/>
            </a:xfrm>
            <a:prstGeom prst="rect">
              <a:avLst/>
            </a:prstGeom>
          </p:spPr>
        </p:pic>
        <p:pic>
          <p:nvPicPr>
            <p:cNvPr id="31" name="Picture 30"/>
            <p:cNvPicPr>
              <a:picLocks noChangeAspect="1"/>
            </p:cNvPicPr>
            <p:nvPr/>
          </p:nvPicPr>
          <p:blipFill>
            <a:blip r:embed="rId13"/>
            <a:stretch>
              <a:fillRect/>
            </a:stretch>
          </p:blipFill>
          <p:spPr>
            <a:xfrm>
              <a:off x="5127057" y="2083578"/>
              <a:ext cx="3930351" cy="285738"/>
            </a:xfrm>
            <a:prstGeom prst="rect">
              <a:avLst/>
            </a:prstGeom>
          </p:spPr>
        </p:pic>
        <p:sp>
          <p:nvSpPr>
            <p:cNvPr id="32" name="TextBox 31"/>
            <p:cNvSpPr txBox="1"/>
            <p:nvPr/>
          </p:nvSpPr>
          <p:spPr>
            <a:xfrm>
              <a:off x="5127953" y="1031751"/>
              <a:ext cx="3764894" cy="369332"/>
            </a:xfrm>
            <a:prstGeom prst="rect">
              <a:avLst/>
            </a:prstGeom>
            <a:solidFill>
              <a:srgbClr val="BBE0E3"/>
            </a:solidFill>
          </p:spPr>
          <p:txBody>
            <a:bodyPr wrap="square" rtlCol="0">
              <a:spAutoFit/>
            </a:bodyPr>
            <a:lstStyle/>
            <a:p>
              <a:pPr algn="ctr"/>
              <a:r>
                <a:rPr lang="en-US" b="1" dirty="0" smtClean="0">
                  <a:solidFill>
                    <a:srgbClr val="FF0000"/>
                  </a:solidFill>
                </a:rPr>
                <a:t>Attackers and Miscreants</a:t>
              </a:r>
              <a:endParaRPr lang="en-US" b="1" dirty="0">
                <a:solidFill>
                  <a:srgbClr val="FF0000"/>
                </a:solidFill>
              </a:endParaRPr>
            </a:p>
          </p:txBody>
        </p:sp>
      </p:grpSp>
      <p:grpSp>
        <p:nvGrpSpPr>
          <p:cNvPr id="39" name="Group 38"/>
          <p:cNvGrpSpPr/>
          <p:nvPr/>
        </p:nvGrpSpPr>
        <p:grpSpPr>
          <a:xfrm>
            <a:off x="6086880" y="2726230"/>
            <a:ext cx="2915788" cy="2685992"/>
            <a:chOff x="6086880" y="2726229"/>
            <a:chExt cx="2915788" cy="2685992"/>
          </a:xfrm>
        </p:grpSpPr>
        <p:sp>
          <p:nvSpPr>
            <p:cNvPr id="8" name="TextBox 7"/>
            <p:cNvSpPr txBox="1"/>
            <p:nvPr/>
          </p:nvSpPr>
          <p:spPr>
            <a:xfrm>
              <a:off x="6354099" y="3103897"/>
              <a:ext cx="2385476" cy="2308324"/>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pPr marL="285750" indent="-285750">
                <a:buFont typeface="Arial"/>
                <a:buChar char="•"/>
              </a:pPr>
              <a:r>
                <a:rPr lang="en-US" dirty="0" smtClean="0"/>
                <a:t>Economics</a:t>
              </a:r>
            </a:p>
            <a:p>
              <a:pPr marL="285750" indent="-285750">
                <a:buFont typeface="Arial"/>
                <a:buChar char="•"/>
              </a:pPr>
              <a:r>
                <a:rPr lang="en-US" dirty="0" smtClean="0"/>
                <a:t>Policy</a:t>
              </a:r>
            </a:p>
            <a:p>
              <a:pPr marL="285750" indent="-285750">
                <a:buFont typeface="Arial"/>
                <a:buChar char="•"/>
              </a:pPr>
              <a:r>
                <a:rPr lang="en-US" dirty="0" smtClean="0"/>
                <a:t>Security</a:t>
              </a:r>
            </a:p>
            <a:p>
              <a:pPr marL="285750" indent="-285750">
                <a:buFont typeface="Arial"/>
                <a:buChar char="•"/>
              </a:pPr>
              <a:r>
                <a:rPr lang="en-US" dirty="0" smtClean="0"/>
                <a:t>Privacy</a:t>
              </a:r>
              <a:endParaRPr lang="en-US" dirty="0"/>
            </a:p>
            <a:p>
              <a:pPr marL="285750" indent="-285750">
                <a:buFont typeface="Arial"/>
                <a:buChar char="•"/>
              </a:pPr>
              <a:r>
                <a:rPr lang="en-US" dirty="0" smtClean="0"/>
                <a:t>HCI</a:t>
              </a:r>
            </a:p>
            <a:p>
              <a:pPr marL="285750" indent="-285750">
                <a:buFont typeface="Arial"/>
                <a:buChar char="•"/>
              </a:pPr>
              <a:r>
                <a:rPr lang="en-US" dirty="0" smtClean="0"/>
                <a:t>Machine Learning</a:t>
              </a:r>
            </a:p>
            <a:p>
              <a:pPr marL="285750" indent="-285750">
                <a:buFont typeface="Arial"/>
                <a:buChar char="•"/>
              </a:pPr>
              <a:r>
                <a:rPr lang="en-US" dirty="0" smtClean="0"/>
                <a:t>ICTD</a:t>
              </a:r>
            </a:p>
            <a:p>
              <a:pPr marL="285750" indent="-285750">
                <a:buFont typeface="Arial"/>
                <a:buChar char="•"/>
              </a:pPr>
              <a:r>
                <a:rPr lang="en-US" dirty="0" smtClean="0"/>
                <a:t>…</a:t>
              </a:r>
            </a:p>
          </p:txBody>
        </p:sp>
        <p:sp>
          <p:nvSpPr>
            <p:cNvPr id="38" name="TextBox 37"/>
            <p:cNvSpPr txBox="1"/>
            <p:nvPr/>
          </p:nvSpPr>
          <p:spPr>
            <a:xfrm>
              <a:off x="6086880" y="2726229"/>
              <a:ext cx="2915788" cy="369332"/>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r>
                <a:rPr lang="en-US" b="1" dirty="0" smtClean="0">
                  <a:solidFill>
                    <a:srgbClr val="FF0000"/>
                  </a:solidFill>
                </a:rPr>
                <a:t>Networking Meets Users</a:t>
              </a:r>
              <a:endParaRPr lang="en-US" b="1" dirty="0">
                <a:solidFill>
                  <a:srgbClr val="FF0000"/>
                </a:solidFill>
              </a:endParaRPr>
            </a:p>
          </p:txBody>
        </p:sp>
      </p:grpSp>
    </p:spTree>
    <p:extLst>
      <p:ext uri="{BB962C8B-B14F-4D97-AF65-F5344CB8AC3E}">
        <p14:creationId xmlns:p14="http://schemas.microsoft.com/office/powerpoint/2010/main" val="383569530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Protocols are Not Enough!</a:t>
            </a:r>
            <a:endParaRPr lang="en-US" dirty="0"/>
          </a:p>
        </p:txBody>
      </p:sp>
      <p:sp>
        <p:nvSpPr>
          <p:cNvPr id="3" name="Content Placeholder 2"/>
          <p:cNvSpPr>
            <a:spLocks noGrp="1"/>
          </p:cNvSpPr>
          <p:nvPr>
            <p:ph idx="1"/>
          </p:nvPr>
        </p:nvSpPr>
        <p:spPr>
          <a:xfrm>
            <a:off x="457200" y="1448101"/>
            <a:ext cx="8229600" cy="4525963"/>
          </a:xfrm>
        </p:spPr>
        <p:txBody>
          <a:bodyPr>
            <a:normAutofit fontScale="92500" lnSpcReduction="20000"/>
          </a:bodyPr>
          <a:lstStyle/>
          <a:p>
            <a:pPr>
              <a:spcAft>
                <a:spcPts val="800"/>
              </a:spcAft>
            </a:pPr>
            <a:r>
              <a:rPr lang="en-US" b="1" dirty="0" smtClean="0">
                <a:solidFill>
                  <a:srgbClr val="333399"/>
                </a:solidFill>
              </a:rPr>
              <a:t>“Early Days”:</a:t>
            </a:r>
            <a:r>
              <a:rPr lang="en-US" dirty="0" smtClean="0"/>
              <a:t> Purely technical solutions could guarantee good end-to-end performance.</a:t>
            </a:r>
          </a:p>
          <a:p>
            <a:pPr>
              <a:spcAft>
                <a:spcPts val="800"/>
              </a:spcAft>
            </a:pPr>
            <a:r>
              <a:rPr lang="en-US" b="1" dirty="0" smtClean="0">
                <a:solidFill>
                  <a:srgbClr val="333399"/>
                </a:solidFill>
              </a:rPr>
              <a:t>Now: </a:t>
            </a:r>
            <a:r>
              <a:rPr lang="en-US" dirty="0" smtClean="0"/>
              <a:t>Internet experience depends on many other factors:</a:t>
            </a:r>
          </a:p>
          <a:p>
            <a:pPr marL="285750" lvl="1" indent="-285750">
              <a:spcAft>
                <a:spcPts val="800"/>
              </a:spcAft>
              <a:buFont typeface="Arial"/>
              <a:buChar char="•"/>
            </a:pPr>
            <a:r>
              <a:rPr lang="en-US" dirty="0" smtClean="0"/>
              <a:t>Economics (affects who connects to whom)</a:t>
            </a:r>
          </a:p>
          <a:p>
            <a:pPr marL="285750" lvl="1" indent="-285750">
              <a:spcAft>
                <a:spcPts val="800"/>
              </a:spcAft>
              <a:buFont typeface="Arial"/>
              <a:buChar char="•"/>
            </a:pPr>
            <a:r>
              <a:rPr lang="en-US" dirty="0" smtClean="0"/>
              <a:t>Policy (affects who controls resources)</a:t>
            </a:r>
          </a:p>
          <a:p>
            <a:pPr marL="285750" lvl="1" indent="-285750">
              <a:spcAft>
                <a:spcPts val="800"/>
              </a:spcAft>
              <a:buFont typeface="Arial"/>
              <a:buChar char="•"/>
            </a:pPr>
            <a:r>
              <a:rPr lang="en-US" dirty="0" smtClean="0"/>
              <a:t>Security (affects whether users are “safe”)</a:t>
            </a:r>
          </a:p>
          <a:p>
            <a:pPr marL="285750" lvl="1" indent="-285750">
              <a:spcAft>
                <a:spcPts val="800"/>
              </a:spcAft>
              <a:buFont typeface="Arial"/>
              <a:buChar char="•"/>
            </a:pPr>
            <a:r>
              <a:rPr lang="en-US" dirty="0" smtClean="0"/>
              <a:t>Psychology (affects how users perceive performance)</a:t>
            </a:r>
          </a:p>
          <a:p>
            <a:pPr marL="285750" lvl="1" indent="-285750">
              <a:spcAft>
                <a:spcPts val="800"/>
              </a:spcAft>
              <a:buFont typeface="Arial"/>
              <a:buChar char="•"/>
            </a:pPr>
            <a:r>
              <a:rPr lang="en-US" dirty="0" smtClean="0"/>
              <a:t>Interfaces (affects what users see, and when)</a:t>
            </a:r>
          </a:p>
        </p:txBody>
      </p:sp>
      <p:sp>
        <p:nvSpPr>
          <p:cNvPr id="4" name="Slide Number Placeholder 3"/>
          <p:cNvSpPr>
            <a:spLocks noGrp="1"/>
          </p:cNvSpPr>
          <p:nvPr>
            <p:ph type="sldNum" sz="quarter" idx="12"/>
          </p:nvPr>
        </p:nvSpPr>
        <p:spPr/>
        <p:txBody>
          <a:bodyPr/>
          <a:lstStyle/>
          <a:p>
            <a:pPr>
              <a:defRPr/>
            </a:pPr>
            <a:fld id="{495ADB0F-E9F2-1D42-9E15-ECDE97EFB0F8}" type="slidenum">
              <a:rPr lang="en-US" smtClean="0"/>
              <a:pPr>
                <a:defRPr/>
              </a:pPr>
              <a:t>41</a:t>
            </a:fld>
            <a:endParaRPr lang="en-US"/>
          </a:p>
        </p:txBody>
      </p:sp>
    </p:spTree>
    <p:extLst>
      <p:ext uri="{BB962C8B-B14F-4D97-AF65-F5344CB8AC3E}">
        <p14:creationId xmlns:p14="http://schemas.microsoft.com/office/powerpoint/2010/main" val="173973183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8166" y="318435"/>
            <a:ext cx="8686800" cy="1143000"/>
          </a:xfrm>
        </p:spPr>
        <p:txBody>
          <a:bodyPr>
            <a:normAutofit/>
          </a:bodyPr>
          <a:lstStyle/>
          <a:p>
            <a:r>
              <a:rPr lang="en-US" dirty="0" smtClean="0"/>
              <a:t>Internet Censorship is Widespread</a:t>
            </a:r>
            <a:endParaRPr lang="en-US" dirty="0"/>
          </a:p>
        </p:txBody>
      </p:sp>
      <p:sp>
        <p:nvSpPr>
          <p:cNvPr id="3" name="Content Placeholder 2"/>
          <p:cNvSpPr>
            <a:spLocks noGrp="1"/>
          </p:cNvSpPr>
          <p:nvPr>
            <p:ph idx="1"/>
          </p:nvPr>
        </p:nvSpPr>
        <p:spPr/>
        <p:txBody>
          <a:bodyPr/>
          <a:lstStyle/>
          <a:p>
            <a:pPr marL="342900" indent="-342900">
              <a:buFont typeface="Arial"/>
              <a:buChar char="•"/>
            </a:pPr>
            <a:r>
              <a:rPr lang="en-US" sz="2400" dirty="0" smtClean="0"/>
              <a:t>Practiced in </a:t>
            </a:r>
            <a:r>
              <a:rPr lang="en-US" sz="2400" b="1" dirty="0" smtClean="0">
                <a:solidFill>
                  <a:srgbClr val="333399"/>
                </a:solidFill>
              </a:rPr>
              <a:t>59 countries around the world</a:t>
            </a:r>
          </a:p>
          <a:p>
            <a:pPr marL="342900" lvl="1" indent="-342900">
              <a:buFont typeface="Arial"/>
              <a:buChar char="•"/>
            </a:pPr>
            <a:r>
              <a:rPr lang="en-US" sz="2400" dirty="0" smtClean="0"/>
              <a:t>Many western countries</a:t>
            </a:r>
          </a:p>
          <a:p>
            <a:pPr marL="342900" lvl="1" indent="-342900">
              <a:buFont typeface="Arial"/>
              <a:buChar char="•"/>
            </a:pPr>
            <a:r>
              <a:rPr lang="en-US" sz="2400" dirty="0" smtClean="0"/>
              <a:t>Several electoral democracies (e.g., S. Korea, Turkey) have significant censorship</a:t>
            </a:r>
          </a:p>
          <a:p>
            <a:pPr marL="342900" lvl="2" indent="-342900">
              <a:buFont typeface="Arial"/>
              <a:buChar char="•"/>
            </a:pPr>
            <a:r>
              <a:rPr lang="en-US" sz="2400" dirty="0" smtClean="0"/>
              <a:t>YouTube blocked in Turkey for two years</a:t>
            </a:r>
          </a:p>
          <a:p>
            <a:pPr marL="342900" lvl="2" indent="-342900">
              <a:buFont typeface="Arial"/>
              <a:buChar char="•"/>
            </a:pPr>
            <a:r>
              <a:rPr lang="en-US" sz="2400" dirty="0" smtClean="0"/>
              <a:t>Many North Korean sites blocked in South Korea</a:t>
            </a:r>
            <a:br>
              <a:rPr lang="en-US" sz="2400" dirty="0" smtClean="0"/>
            </a:br>
            <a:endParaRPr lang="en-US" sz="2400" dirty="0" smtClean="0"/>
          </a:p>
          <a:p>
            <a:pPr marL="342900" indent="-342900">
              <a:buFont typeface="Arial"/>
              <a:buChar char="•"/>
            </a:pPr>
            <a:r>
              <a:rPr lang="en-US" sz="2400" dirty="0" smtClean="0"/>
              <a:t>Twelve countries have </a:t>
            </a:r>
            <a:r>
              <a:rPr lang="en-US" sz="2400" b="1" dirty="0" smtClean="0">
                <a:solidFill>
                  <a:srgbClr val="333399"/>
                </a:solidFill>
              </a:rPr>
              <a:t>centralized infrastructure for monitoring/blocking</a:t>
            </a:r>
            <a:endParaRPr lang="en-US" sz="2400" b="1" dirty="0">
              <a:solidFill>
                <a:srgbClr val="333399"/>
              </a:solidFill>
            </a:endParaRPr>
          </a:p>
        </p:txBody>
      </p:sp>
      <p:sp>
        <p:nvSpPr>
          <p:cNvPr id="4" name="TextBox 3"/>
          <p:cNvSpPr txBox="1"/>
          <p:nvPr/>
        </p:nvSpPr>
        <p:spPr>
          <a:xfrm>
            <a:off x="4995335" y="6360584"/>
            <a:ext cx="4021667" cy="369332"/>
          </a:xfrm>
          <a:prstGeom prst="rect">
            <a:avLst/>
          </a:prstGeom>
          <a:noFill/>
        </p:spPr>
        <p:txBody>
          <a:bodyPr wrap="square" rtlCol="0">
            <a:spAutoFit/>
          </a:bodyPr>
          <a:lstStyle/>
          <a:p>
            <a:pPr algn="r"/>
            <a:r>
              <a:rPr lang="en-US" dirty="0" smtClean="0"/>
              <a:t>Source: Open Network Initiative</a:t>
            </a:r>
            <a:endParaRPr lang="en-US" dirty="0"/>
          </a:p>
        </p:txBody>
      </p:sp>
    </p:spTree>
    <p:extLst>
      <p:ext uri="{BB962C8B-B14F-4D97-AF65-F5344CB8AC3E}">
        <p14:creationId xmlns:p14="http://schemas.microsoft.com/office/powerpoint/2010/main" val="3758281748"/>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1643"/>
            <a:ext cx="8229600" cy="1143000"/>
          </a:xfrm>
        </p:spPr>
        <p:txBody>
          <a:bodyPr/>
          <a:lstStyle/>
          <a:p>
            <a:r>
              <a:rPr lang="en-US" dirty="0" smtClean="0"/>
              <a:t>Why do Countries </a:t>
            </a:r>
            <a:r>
              <a:rPr lang="en-US" dirty="0"/>
              <a:t>C</a:t>
            </a:r>
            <a:r>
              <a:rPr lang="en-US" dirty="0" smtClean="0"/>
              <a:t>ensor?</a:t>
            </a:r>
            <a:endParaRPr lang="en-US" dirty="0"/>
          </a:p>
        </p:txBody>
      </p:sp>
      <p:sp>
        <p:nvSpPr>
          <p:cNvPr id="3" name="Content Placeholder 2"/>
          <p:cNvSpPr>
            <a:spLocks noGrp="1"/>
          </p:cNvSpPr>
          <p:nvPr>
            <p:ph idx="1"/>
          </p:nvPr>
        </p:nvSpPr>
        <p:spPr>
          <a:xfrm>
            <a:off x="252830" y="1658597"/>
            <a:ext cx="2652547" cy="4525963"/>
          </a:xfrm>
        </p:spPr>
        <p:txBody>
          <a:bodyPr>
            <a:normAutofit fontScale="92500"/>
          </a:bodyPr>
          <a:lstStyle/>
          <a:p>
            <a:r>
              <a:rPr lang="en-US" b="1" dirty="0" smtClean="0"/>
              <a:t>Political stability</a:t>
            </a:r>
            <a:br>
              <a:rPr lang="en-US" b="1" dirty="0" smtClean="0"/>
            </a:br>
            <a:r>
              <a:rPr lang="en-US" b="1" dirty="0" smtClean="0"/>
              <a:t/>
            </a:r>
            <a:br>
              <a:rPr lang="en-US" b="1" dirty="0" smtClean="0"/>
            </a:br>
            <a:endParaRPr lang="en-US" b="1" dirty="0" smtClean="0"/>
          </a:p>
          <a:p>
            <a:r>
              <a:rPr lang="en-US" b="1" dirty="0" smtClean="0"/>
              <a:t>National security</a:t>
            </a:r>
            <a:br>
              <a:rPr lang="en-US" b="1" dirty="0" smtClean="0"/>
            </a:br>
            <a:r>
              <a:rPr lang="en-US" b="1" dirty="0" smtClean="0"/>
              <a:t/>
            </a:r>
            <a:br>
              <a:rPr lang="en-US" b="1" dirty="0" smtClean="0"/>
            </a:br>
            <a:endParaRPr lang="en-US" b="1" dirty="0" smtClean="0"/>
          </a:p>
          <a:p>
            <a:r>
              <a:rPr lang="en-US" b="1" dirty="0" smtClean="0"/>
              <a:t>Social values</a:t>
            </a:r>
            <a:endParaRPr lang="en-US" b="1" dirty="0"/>
          </a:p>
        </p:txBody>
      </p:sp>
      <p:pic>
        <p:nvPicPr>
          <p:cNvPr id="6" name="Picture 5"/>
          <p:cNvPicPr>
            <a:picLocks noChangeAspect="1"/>
          </p:cNvPicPr>
          <p:nvPr/>
        </p:nvPicPr>
        <p:blipFill>
          <a:blip r:embed="rId2"/>
          <a:stretch>
            <a:fillRect/>
          </a:stretch>
        </p:blipFill>
        <p:spPr>
          <a:xfrm>
            <a:off x="2861267" y="5743981"/>
            <a:ext cx="5938525" cy="1114019"/>
          </a:xfrm>
          <a:prstGeom prst="rect">
            <a:avLst/>
          </a:prstGeom>
        </p:spPr>
      </p:pic>
      <p:pic>
        <p:nvPicPr>
          <p:cNvPr id="7" name="Picture 6"/>
          <p:cNvPicPr>
            <a:picLocks noChangeAspect="1"/>
          </p:cNvPicPr>
          <p:nvPr/>
        </p:nvPicPr>
        <p:blipFill>
          <a:blip r:embed="rId3"/>
          <a:stretch>
            <a:fillRect/>
          </a:stretch>
        </p:blipFill>
        <p:spPr>
          <a:xfrm>
            <a:off x="2905076" y="5139087"/>
            <a:ext cx="5091824" cy="623864"/>
          </a:xfrm>
          <a:prstGeom prst="rect">
            <a:avLst/>
          </a:prstGeom>
        </p:spPr>
      </p:pic>
      <p:pic>
        <p:nvPicPr>
          <p:cNvPr id="8" name="Picture 7"/>
          <p:cNvPicPr>
            <a:picLocks noChangeAspect="1"/>
          </p:cNvPicPr>
          <p:nvPr/>
        </p:nvPicPr>
        <p:blipFill>
          <a:blip r:embed="rId4"/>
          <a:stretch>
            <a:fillRect/>
          </a:stretch>
        </p:blipFill>
        <p:spPr>
          <a:xfrm>
            <a:off x="2729872" y="2133601"/>
            <a:ext cx="5926884" cy="1204267"/>
          </a:xfrm>
          <a:prstGeom prst="rect">
            <a:avLst/>
          </a:prstGeom>
        </p:spPr>
      </p:pic>
      <p:pic>
        <p:nvPicPr>
          <p:cNvPr id="9" name="Picture 8"/>
          <p:cNvPicPr>
            <a:picLocks noChangeAspect="1"/>
          </p:cNvPicPr>
          <p:nvPr/>
        </p:nvPicPr>
        <p:blipFill>
          <a:blip r:embed="rId5"/>
          <a:stretch>
            <a:fillRect/>
          </a:stretch>
        </p:blipFill>
        <p:spPr>
          <a:xfrm>
            <a:off x="2759107" y="1445805"/>
            <a:ext cx="4157543" cy="687796"/>
          </a:xfrm>
          <a:prstGeom prst="rect">
            <a:avLst/>
          </a:prstGeom>
        </p:spPr>
      </p:pic>
      <p:pic>
        <p:nvPicPr>
          <p:cNvPr id="10" name="Picture 9"/>
          <p:cNvPicPr>
            <a:picLocks noChangeAspect="1"/>
          </p:cNvPicPr>
          <p:nvPr/>
        </p:nvPicPr>
        <p:blipFill>
          <a:blip r:embed="rId6"/>
          <a:stretch>
            <a:fillRect/>
          </a:stretch>
        </p:blipFill>
        <p:spPr>
          <a:xfrm>
            <a:off x="7753433" y="1476645"/>
            <a:ext cx="903325" cy="463819"/>
          </a:xfrm>
          <a:prstGeom prst="rect">
            <a:avLst/>
          </a:prstGeom>
        </p:spPr>
      </p:pic>
      <p:pic>
        <p:nvPicPr>
          <p:cNvPr id="11" name="Picture 10"/>
          <p:cNvPicPr>
            <a:picLocks noChangeAspect="1"/>
          </p:cNvPicPr>
          <p:nvPr/>
        </p:nvPicPr>
        <p:blipFill>
          <a:blip r:embed="rId7"/>
          <a:stretch>
            <a:fillRect/>
          </a:stretch>
        </p:blipFill>
        <p:spPr>
          <a:xfrm>
            <a:off x="2861265" y="3766603"/>
            <a:ext cx="5009078" cy="686165"/>
          </a:xfrm>
          <a:prstGeom prst="rect">
            <a:avLst/>
          </a:prstGeom>
        </p:spPr>
      </p:pic>
      <p:pic>
        <p:nvPicPr>
          <p:cNvPr id="12" name="Picture 11"/>
          <p:cNvPicPr>
            <a:picLocks noChangeAspect="1"/>
          </p:cNvPicPr>
          <p:nvPr/>
        </p:nvPicPr>
        <p:blipFill>
          <a:blip r:embed="rId8"/>
          <a:stretch>
            <a:fillRect/>
          </a:stretch>
        </p:blipFill>
        <p:spPr>
          <a:xfrm>
            <a:off x="7826257" y="3752010"/>
            <a:ext cx="988483" cy="616052"/>
          </a:xfrm>
          <a:prstGeom prst="rect">
            <a:avLst/>
          </a:prstGeom>
        </p:spPr>
      </p:pic>
      <p:pic>
        <p:nvPicPr>
          <p:cNvPr id="13" name="Picture 12"/>
          <p:cNvPicPr>
            <a:picLocks noChangeAspect="1"/>
          </p:cNvPicPr>
          <p:nvPr/>
        </p:nvPicPr>
        <p:blipFill>
          <a:blip r:embed="rId9"/>
          <a:stretch>
            <a:fillRect/>
          </a:stretch>
        </p:blipFill>
        <p:spPr>
          <a:xfrm>
            <a:off x="7839264" y="4870394"/>
            <a:ext cx="1000102" cy="521289"/>
          </a:xfrm>
          <a:prstGeom prst="rect">
            <a:avLst/>
          </a:prstGeom>
        </p:spPr>
      </p:pic>
    </p:spTree>
    <p:extLst>
      <p:ext uri="{BB962C8B-B14F-4D97-AF65-F5344CB8AC3E}">
        <p14:creationId xmlns:p14="http://schemas.microsoft.com/office/powerpoint/2010/main" val="461427760"/>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Straight Connector 26"/>
          <p:cNvCxnSpPr/>
          <p:nvPr/>
        </p:nvCxnSpPr>
        <p:spPr>
          <a:xfrm flipV="1">
            <a:off x="6540269" y="3667159"/>
            <a:ext cx="923856" cy="36576"/>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a:endCxn id="49" idx="2"/>
          </p:cNvCxnSpPr>
          <p:nvPr/>
        </p:nvCxnSpPr>
        <p:spPr>
          <a:xfrm>
            <a:off x="1752426" y="3798069"/>
            <a:ext cx="707524" cy="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7" name="TextBox 10"/>
          <p:cNvSpPr txBox="1">
            <a:spLocks noChangeArrowheads="1"/>
          </p:cNvSpPr>
          <p:nvPr/>
        </p:nvSpPr>
        <p:spPr bwMode="auto">
          <a:xfrm>
            <a:off x="2198444" y="4554033"/>
            <a:ext cx="1855947" cy="461665"/>
          </a:xfrm>
          <a:prstGeom prst="rect">
            <a:avLst/>
          </a:prstGeom>
          <a:noFill/>
          <a:ln w="9525">
            <a:noFill/>
            <a:miter lim="800000"/>
            <a:headEnd/>
            <a:tailEnd/>
          </a:ln>
        </p:spPr>
        <p:txBody>
          <a:bodyPr wrap="none">
            <a:spAutoFit/>
          </a:bodyPr>
          <a:lstStyle/>
          <a:p>
            <a:r>
              <a:rPr lang="en-US" sz="2400" dirty="0" smtClean="0">
                <a:latin typeface="Calibri" pitchFamily="34" charset="0"/>
              </a:rPr>
              <a:t>Censored net</a:t>
            </a:r>
            <a:endParaRPr lang="en-US" sz="2400" dirty="0">
              <a:latin typeface="Calibri" pitchFamily="34" charset="0"/>
            </a:endParaRPr>
          </a:p>
        </p:txBody>
      </p:sp>
      <p:sp>
        <p:nvSpPr>
          <p:cNvPr id="46" name="TextBox 11"/>
          <p:cNvSpPr txBox="1">
            <a:spLocks noChangeArrowheads="1"/>
          </p:cNvSpPr>
          <p:nvPr/>
        </p:nvSpPr>
        <p:spPr bwMode="auto">
          <a:xfrm>
            <a:off x="4980420" y="4587702"/>
            <a:ext cx="2181156" cy="461665"/>
          </a:xfrm>
          <a:prstGeom prst="rect">
            <a:avLst/>
          </a:prstGeom>
          <a:noFill/>
          <a:ln w="9525">
            <a:noFill/>
            <a:miter lim="800000"/>
            <a:headEnd/>
            <a:tailEnd/>
          </a:ln>
        </p:spPr>
        <p:txBody>
          <a:bodyPr wrap="none">
            <a:spAutoFit/>
          </a:bodyPr>
          <a:lstStyle/>
          <a:p>
            <a:r>
              <a:rPr lang="en-US" sz="2400" dirty="0" smtClean="0">
                <a:latin typeface="Calibri" pitchFamily="34" charset="0"/>
              </a:rPr>
              <a:t>Uncensored net</a:t>
            </a:r>
            <a:endParaRPr lang="en-US" sz="2400" dirty="0">
              <a:latin typeface="Calibri" pitchFamily="34" charset="0"/>
            </a:endParaRPr>
          </a:p>
        </p:txBody>
      </p:sp>
      <p:sp>
        <p:nvSpPr>
          <p:cNvPr id="47" name="TextBox 46"/>
          <p:cNvSpPr txBox="1"/>
          <p:nvPr/>
        </p:nvSpPr>
        <p:spPr>
          <a:xfrm>
            <a:off x="7393732" y="4208190"/>
            <a:ext cx="676087" cy="461665"/>
          </a:xfrm>
          <a:prstGeom prst="rect">
            <a:avLst/>
          </a:prstGeom>
          <a:noFill/>
        </p:spPr>
        <p:txBody>
          <a:bodyPr wrap="none" rtlCol="0">
            <a:spAutoFit/>
          </a:bodyPr>
          <a:lstStyle/>
          <a:p>
            <a:r>
              <a:rPr lang="en-US" sz="2400" dirty="0" smtClean="0">
                <a:latin typeface="+mj-lt"/>
              </a:rPr>
              <a:t>Bob</a:t>
            </a:r>
            <a:endParaRPr lang="en-US" sz="2400" dirty="0">
              <a:latin typeface="+mj-lt"/>
            </a:endParaRPr>
          </a:p>
        </p:txBody>
      </p:sp>
      <p:sp>
        <p:nvSpPr>
          <p:cNvPr id="49" name="Cloud 48"/>
          <p:cNvSpPr/>
          <p:nvPr/>
        </p:nvSpPr>
        <p:spPr>
          <a:xfrm>
            <a:off x="2454100" y="3043394"/>
            <a:ext cx="1886689" cy="1509351"/>
          </a:xfrm>
          <a:prstGeom prst="cloud">
            <a:avLst/>
          </a:prstGeom>
          <a:solidFill>
            <a:schemeClr val="bg2"/>
          </a:solidFill>
          <a:ln>
            <a:solidFill>
              <a:schemeClr val="accent2"/>
            </a:solidFill>
          </a:ln>
        </p:spPr>
        <p:style>
          <a:lnRef idx="2">
            <a:schemeClr val="accent2"/>
          </a:lnRef>
          <a:fillRef idx="1">
            <a:schemeClr val="lt1"/>
          </a:fillRef>
          <a:effectRef idx="0">
            <a:schemeClr val="accent2"/>
          </a:effectRef>
          <a:fontRef idx="minor">
            <a:schemeClr val="dk1"/>
          </a:fontRef>
        </p:style>
        <p:txBody>
          <a:bodyPr anchor="ctr"/>
          <a:lstStyle/>
          <a:p>
            <a:pPr algn="ctr" fontAlgn="auto">
              <a:spcBef>
                <a:spcPts val="0"/>
              </a:spcBef>
              <a:spcAft>
                <a:spcPts val="0"/>
              </a:spcAft>
              <a:defRPr/>
            </a:pPr>
            <a:endParaRPr lang="en-US"/>
          </a:p>
        </p:txBody>
      </p:sp>
      <p:sp>
        <p:nvSpPr>
          <p:cNvPr id="50" name="Cloud 49"/>
          <p:cNvSpPr/>
          <p:nvPr/>
        </p:nvSpPr>
        <p:spPr>
          <a:xfrm>
            <a:off x="4865464" y="3043394"/>
            <a:ext cx="1886689" cy="1509351"/>
          </a:xfrm>
          <a:prstGeom prst="cloud">
            <a:avLst/>
          </a:prstGeom>
          <a:solidFill>
            <a:schemeClr val="bg2"/>
          </a:solidFill>
          <a:ln>
            <a:solidFill>
              <a:schemeClr val="accent3"/>
            </a:solidFill>
          </a:ln>
        </p:spPr>
        <p:style>
          <a:lnRef idx="2">
            <a:schemeClr val="accent3"/>
          </a:lnRef>
          <a:fillRef idx="1">
            <a:schemeClr val="lt1"/>
          </a:fillRef>
          <a:effectRef idx="0">
            <a:schemeClr val="accent3"/>
          </a:effectRef>
          <a:fontRef idx="minor">
            <a:schemeClr val="dk1"/>
          </a:fontRef>
        </p:style>
        <p:txBody>
          <a:bodyPr anchor="ctr"/>
          <a:lstStyle/>
          <a:p>
            <a:pPr algn="ctr" fontAlgn="auto">
              <a:spcBef>
                <a:spcPts val="0"/>
              </a:spcBef>
              <a:spcAft>
                <a:spcPts val="0"/>
              </a:spcAft>
              <a:defRPr/>
            </a:pPr>
            <a:endParaRPr lang="en-US"/>
          </a:p>
        </p:txBody>
      </p:sp>
      <p:sp>
        <p:nvSpPr>
          <p:cNvPr id="51" name="TextBox 12"/>
          <p:cNvSpPr txBox="1">
            <a:spLocks noChangeArrowheads="1"/>
          </p:cNvSpPr>
          <p:nvPr/>
        </p:nvSpPr>
        <p:spPr bwMode="auto">
          <a:xfrm>
            <a:off x="4054390" y="2874657"/>
            <a:ext cx="1279610" cy="461665"/>
          </a:xfrm>
          <a:prstGeom prst="rect">
            <a:avLst/>
          </a:prstGeom>
          <a:noFill/>
          <a:ln w="9525">
            <a:noFill/>
            <a:miter lim="800000"/>
            <a:headEnd/>
            <a:tailEnd/>
          </a:ln>
        </p:spPr>
        <p:txBody>
          <a:bodyPr wrap="square">
            <a:spAutoFit/>
          </a:bodyPr>
          <a:lstStyle/>
          <a:p>
            <a:r>
              <a:rPr lang="en-US" sz="2400" dirty="0">
                <a:latin typeface="Calibri" pitchFamily="34" charset="0"/>
              </a:rPr>
              <a:t>Firewall</a:t>
            </a:r>
          </a:p>
        </p:txBody>
      </p:sp>
      <p:pic>
        <p:nvPicPr>
          <p:cNvPr id="52" name="Picture 2" descr="User.png"/>
          <p:cNvPicPr>
            <a:picLocks noChangeAspect="1"/>
          </p:cNvPicPr>
          <p:nvPr/>
        </p:nvPicPr>
        <p:blipFill>
          <a:blip r:embed="rId3" cstate="print"/>
          <a:srcRect/>
          <a:stretch>
            <a:fillRect/>
          </a:stretch>
        </p:blipFill>
        <p:spPr bwMode="auto">
          <a:xfrm>
            <a:off x="944749" y="3279230"/>
            <a:ext cx="1037679" cy="1037679"/>
          </a:xfrm>
          <a:prstGeom prst="rect">
            <a:avLst/>
          </a:prstGeom>
          <a:noFill/>
          <a:ln w="9525">
            <a:noFill/>
            <a:miter lim="800000"/>
            <a:headEnd/>
            <a:tailEnd/>
          </a:ln>
        </p:spPr>
      </p:pic>
      <p:sp>
        <p:nvSpPr>
          <p:cNvPr id="54" name="TextBox 53"/>
          <p:cNvSpPr txBox="1"/>
          <p:nvPr/>
        </p:nvSpPr>
        <p:spPr>
          <a:xfrm>
            <a:off x="710083" y="4246257"/>
            <a:ext cx="1194919" cy="461665"/>
          </a:xfrm>
          <a:prstGeom prst="rect">
            <a:avLst/>
          </a:prstGeom>
          <a:noFill/>
        </p:spPr>
        <p:txBody>
          <a:bodyPr wrap="square" rtlCol="0">
            <a:spAutoFit/>
          </a:bodyPr>
          <a:lstStyle/>
          <a:p>
            <a:pPr algn="ctr"/>
            <a:r>
              <a:rPr lang="en-US" sz="2400" dirty="0" smtClean="0">
                <a:latin typeface="+mn-lt"/>
              </a:rPr>
              <a:t>Alice</a:t>
            </a:r>
            <a:endParaRPr lang="en-US" sz="2400" dirty="0">
              <a:latin typeface="+mn-lt"/>
            </a:endParaRPr>
          </a:p>
        </p:txBody>
      </p:sp>
      <p:pic>
        <p:nvPicPr>
          <p:cNvPr id="55" name="Picture 8" descr="firewall.png"/>
          <p:cNvPicPr>
            <a:picLocks noChangeAspect="1"/>
          </p:cNvPicPr>
          <p:nvPr/>
        </p:nvPicPr>
        <p:blipFill>
          <a:blip r:embed="rId4" cstate="print">
            <a:lum bright="10000" contrast="10000"/>
          </a:blip>
          <a:srcRect/>
          <a:stretch>
            <a:fillRect/>
          </a:stretch>
        </p:blipFill>
        <p:spPr bwMode="auto">
          <a:xfrm flipH="1">
            <a:off x="3834050" y="3043394"/>
            <a:ext cx="1385538" cy="1385537"/>
          </a:xfrm>
          <a:prstGeom prst="rect">
            <a:avLst/>
          </a:prstGeom>
          <a:noFill/>
          <a:ln w="9525">
            <a:noFill/>
            <a:miter lim="800000"/>
            <a:headEnd/>
            <a:tailEnd/>
          </a:ln>
        </p:spPr>
      </p:pic>
      <p:pic>
        <p:nvPicPr>
          <p:cNvPr id="57" name="Picture 56" descr="User.png"/>
          <p:cNvPicPr>
            <a:picLocks noChangeAspect="1"/>
          </p:cNvPicPr>
          <p:nvPr/>
        </p:nvPicPr>
        <p:blipFill>
          <a:blip r:embed="rId5" cstate="print"/>
          <a:srcRect/>
          <a:stretch>
            <a:fillRect/>
          </a:stretch>
        </p:blipFill>
        <p:spPr bwMode="auto">
          <a:xfrm>
            <a:off x="7161577" y="3304780"/>
            <a:ext cx="1037679" cy="986581"/>
          </a:xfrm>
          <a:prstGeom prst="rect">
            <a:avLst/>
          </a:prstGeom>
          <a:noFill/>
          <a:ln w="9525">
            <a:noFill/>
            <a:miter lim="800000"/>
            <a:headEnd/>
            <a:tailEnd/>
          </a:ln>
        </p:spPr>
      </p:pic>
      <p:sp>
        <p:nvSpPr>
          <p:cNvPr id="6146" name="Title 1"/>
          <p:cNvSpPr>
            <a:spLocks noGrp="1"/>
          </p:cNvSpPr>
          <p:nvPr>
            <p:ph type="title"/>
          </p:nvPr>
        </p:nvSpPr>
        <p:spPr/>
        <p:txBody>
          <a:bodyPr/>
          <a:lstStyle/>
          <a:p>
            <a:r>
              <a:rPr lang="en-US" dirty="0" smtClean="0"/>
              <a:t>Conventional Internet Censorship</a:t>
            </a:r>
          </a:p>
        </p:txBody>
      </p:sp>
      <p:pic>
        <p:nvPicPr>
          <p:cNvPr id="1029" name="Picture 5" descr="C:\Documents and Settings\Sam\Local Settings\Temporary Internet Files\Content.IE5\X06F7FL0\MC900435931[1].wmf"/>
          <p:cNvPicPr>
            <a:picLocks noChangeAspect="1" noChangeArrowheads="1"/>
          </p:cNvPicPr>
          <p:nvPr/>
        </p:nvPicPr>
        <p:blipFill>
          <a:blip r:embed="rId6" cstate="print"/>
          <a:srcRect/>
          <a:stretch>
            <a:fillRect/>
          </a:stretch>
        </p:blipFill>
        <p:spPr bwMode="auto">
          <a:xfrm>
            <a:off x="4136044" y="2150791"/>
            <a:ext cx="1058862" cy="838200"/>
          </a:xfrm>
          <a:prstGeom prst="rect">
            <a:avLst/>
          </a:prstGeom>
          <a:noFill/>
          <a:ln w="9525">
            <a:noFill/>
            <a:miter lim="800000"/>
            <a:headEnd/>
            <a:tailEnd/>
          </a:ln>
        </p:spPr>
      </p:pic>
      <p:sp>
        <p:nvSpPr>
          <p:cNvPr id="13" name="TextBox 12"/>
          <p:cNvSpPr txBox="1">
            <a:spLocks noChangeArrowheads="1"/>
          </p:cNvSpPr>
          <p:nvPr/>
        </p:nvSpPr>
        <p:spPr bwMode="auto">
          <a:xfrm>
            <a:off x="3723264" y="4279926"/>
            <a:ext cx="1708070" cy="461665"/>
          </a:xfrm>
          <a:prstGeom prst="rect">
            <a:avLst/>
          </a:prstGeom>
          <a:noFill/>
          <a:ln w="9525">
            <a:noFill/>
            <a:miter lim="800000"/>
            <a:headEnd/>
            <a:tailEnd/>
          </a:ln>
        </p:spPr>
        <p:txBody>
          <a:bodyPr wrap="none">
            <a:spAutoFit/>
          </a:bodyPr>
          <a:lstStyle/>
          <a:p>
            <a:r>
              <a:rPr lang="en-US" sz="2400" dirty="0">
                <a:latin typeface="Calibri" pitchFamily="34" charset="0"/>
              </a:rPr>
              <a:t>Block Traffic</a:t>
            </a:r>
          </a:p>
        </p:txBody>
      </p:sp>
      <p:sp>
        <p:nvSpPr>
          <p:cNvPr id="14" name="TextBox 13"/>
          <p:cNvSpPr txBox="1">
            <a:spLocks noChangeArrowheads="1"/>
          </p:cNvSpPr>
          <p:nvPr/>
        </p:nvSpPr>
        <p:spPr bwMode="auto">
          <a:xfrm>
            <a:off x="152400" y="4815558"/>
            <a:ext cx="2471628" cy="461665"/>
          </a:xfrm>
          <a:prstGeom prst="rect">
            <a:avLst/>
          </a:prstGeom>
          <a:noFill/>
          <a:ln w="9525">
            <a:noFill/>
            <a:miter lim="800000"/>
            <a:headEnd/>
            <a:tailEnd/>
          </a:ln>
        </p:spPr>
        <p:txBody>
          <a:bodyPr wrap="square">
            <a:spAutoFit/>
          </a:bodyPr>
          <a:lstStyle/>
          <a:p>
            <a:pPr algn="ctr"/>
            <a:r>
              <a:rPr lang="en-US" sz="2400" dirty="0">
                <a:latin typeface="Calibri" pitchFamily="34" charset="0"/>
              </a:rPr>
              <a:t>Punish User</a:t>
            </a:r>
          </a:p>
        </p:txBody>
      </p:sp>
      <p:sp>
        <p:nvSpPr>
          <p:cNvPr id="16" name="TextBox 15"/>
          <p:cNvSpPr txBox="1">
            <a:spLocks noChangeArrowheads="1"/>
          </p:cNvSpPr>
          <p:nvPr/>
        </p:nvSpPr>
        <p:spPr bwMode="auto">
          <a:xfrm>
            <a:off x="4204306" y="1769792"/>
            <a:ext cx="1053594" cy="461665"/>
          </a:xfrm>
          <a:prstGeom prst="rect">
            <a:avLst/>
          </a:prstGeom>
          <a:noFill/>
          <a:ln w="9525">
            <a:noFill/>
            <a:miter lim="800000"/>
            <a:headEnd/>
            <a:tailEnd/>
          </a:ln>
        </p:spPr>
        <p:txBody>
          <a:bodyPr wrap="none">
            <a:spAutoFit/>
          </a:bodyPr>
          <a:lstStyle/>
          <a:p>
            <a:r>
              <a:rPr lang="en-US" sz="2400" dirty="0">
                <a:latin typeface="Calibri" pitchFamily="34" charset="0"/>
              </a:rPr>
              <a:t>Censor</a:t>
            </a:r>
          </a:p>
        </p:txBody>
      </p:sp>
      <p:pic>
        <p:nvPicPr>
          <p:cNvPr id="42" name="Picture 5" descr="C:\Documents and Settings\Sam\Local Settings\Temporary Internet Files\Content.IE5\X06F7FL0\MC900435931[1].wmf"/>
          <p:cNvPicPr>
            <a:picLocks noChangeAspect="1" noChangeArrowheads="1"/>
          </p:cNvPicPr>
          <p:nvPr/>
        </p:nvPicPr>
        <p:blipFill>
          <a:blip r:embed="rId6" cstate="print"/>
          <a:srcRect/>
          <a:stretch>
            <a:fillRect/>
          </a:stretch>
        </p:blipFill>
        <p:spPr bwMode="auto">
          <a:xfrm>
            <a:off x="838202" y="2303191"/>
            <a:ext cx="1058863" cy="838200"/>
          </a:xfrm>
          <a:prstGeom prst="rect">
            <a:avLst/>
          </a:prstGeom>
          <a:noFill/>
          <a:ln w="9525">
            <a:noFill/>
            <a:miter lim="800000"/>
            <a:headEnd/>
            <a:tailEnd/>
          </a:ln>
        </p:spPr>
      </p:pic>
      <p:sp>
        <p:nvSpPr>
          <p:cNvPr id="43" name="TextBox 42"/>
          <p:cNvSpPr txBox="1">
            <a:spLocks noChangeArrowheads="1"/>
          </p:cNvSpPr>
          <p:nvPr/>
        </p:nvSpPr>
        <p:spPr bwMode="auto">
          <a:xfrm>
            <a:off x="914400" y="1922192"/>
            <a:ext cx="1053594" cy="461665"/>
          </a:xfrm>
          <a:prstGeom prst="rect">
            <a:avLst/>
          </a:prstGeom>
          <a:noFill/>
          <a:ln w="9525">
            <a:noFill/>
            <a:miter lim="800000"/>
            <a:headEnd/>
            <a:tailEnd/>
          </a:ln>
        </p:spPr>
        <p:txBody>
          <a:bodyPr wrap="none">
            <a:spAutoFit/>
          </a:bodyPr>
          <a:lstStyle/>
          <a:p>
            <a:r>
              <a:rPr lang="en-US" sz="2400" dirty="0">
                <a:latin typeface="Calibri" pitchFamily="34" charset="0"/>
              </a:rPr>
              <a:t>Censor</a:t>
            </a:r>
          </a:p>
        </p:txBody>
      </p:sp>
      <p:grpSp>
        <p:nvGrpSpPr>
          <p:cNvPr id="53" name="Group 52"/>
          <p:cNvGrpSpPr/>
          <p:nvPr/>
        </p:nvGrpSpPr>
        <p:grpSpPr>
          <a:xfrm flipH="1">
            <a:off x="4800600" y="3217591"/>
            <a:ext cx="2596054" cy="533400"/>
            <a:chOff x="1676400" y="3276600"/>
            <a:chExt cx="2438400" cy="304800"/>
          </a:xfrm>
        </p:grpSpPr>
        <p:cxnSp>
          <p:nvCxnSpPr>
            <p:cNvPr id="33" name="Straight Arrow Connector 32"/>
            <p:cNvCxnSpPr/>
            <p:nvPr/>
          </p:nvCxnSpPr>
          <p:spPr bwMode="auto">
            <a:xfrm>
              <a:off x="1676400" y="3505200"/>
              <a:ext cx="2438400" cy="76200"/>
            </a:xfrm>
            <a:prstGeom prst="straightConnector1">
              <a:avLst/>
            </a:prstGeom>
            <a:ln w="381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bwMode="auto">
            <a:xfrm rot="10800000">
              <a:off x="3733800" y="3276600"/>
              <a:ext cx="374874" cy="30480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grpSp>
        <p:nvGrpSpPr>
          <p:cNvPr id="3" name="Group 20"/>
          <p:cNvGrpSpPr>
            <a:grpSpLocks/>
          </p:cNvGrpSpPr>
          <p:nvPr/>
        </p:nvGrpSpPr>
        <p:grpSpPr bwMode="auto">
          <a:xfrm>
            <a:off x="914400" y="3217591"/>
            <a:ext cx="1066800" cy="1143000"/>
            <a:chOff x="1447800" y="2895600"/>
            <a:chExt cx="838200" cy="838200"/>
          </a:xfrm>
        </p:grpSpPr>
        <p:cxnSp>
          <p:nvCxnSpPr>
            <p:cNvPr id="31" name="Straight Connector 30"/>
            <p:cNvCxnSpPr/>
            <p:nvPr/>
          </p:nvCxnSpPr>
          <p:spPr>
            <a:xfrm rot="16200000" flipH="1">
              <a:off x="1447800" y="2895600"/>
              <a:ext cx="838200" cy="838200"/>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rot="10800000" flipH="1">
              <a:off x="1447800" y="2895600"/>
              <a:ext cx="838200" cy="838200"/>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2" name="Slide Number Placeholder 1"/>
          <p:cNvSpPr>
            <a:spLocks noGrp="1"/>
          </p:cNvSpPr>
          <p:nvPr>
            <p:ph type="sldNum" sz="quarter" idx="12"/>
          </p:nvPr>
        </p:nvSpPr>
        <p:spPr/>
        <p:txBody>
          <a:bodyPr/>
          <a:lstStyle/>
          <a:p>
            <a:pPr>
              <a:defRPr/>
            </a:pPr>
            <a:fld id="{DADB1C28-92B6-8B47-9073-75D5621F4DE8}" type="slidenum">
              <a:rPr lang="en-US" smtClean="0"/>
              <a:pPr>
                <a:defRPr/>
              </a:pPr>
              <a:t>44</a:t>
            </a:fld>
            <a:endParaRPr lang="en-US"/>
          </a:p>
        </p:txBody>
      </p:sp>
    </p:spTree>
    <p:extLst>
      <p:ext uri="{BB962C8B-B14F-4D97-AF65-F5344CB8AC3E}">
        <p14:creationId xmlns:p14="http://schemas.microsoft.com/office/powerpoint/2010/main" val="350480916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54"/>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51"/>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37"/>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46"/>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47"/>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5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2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3"/>
                                        </p:tgtEl>
                                        <p:attrNameLst>
                                          <p:attrName>style.visibility</p:attrName>
                                        </p:attrNameLst>
                                      </p:cBhvr>
                                      <p:to>
                                        <p:strVal val="visible"/>
                                      </p:to>
                                    </p:set>
                                  </p:childTnLst>
                                </p:cTn>
                              </p:par>
                              <p:par>
                                <p:cTn id="33" presetID="1" presetClass="exit" presetSubtype="0" fill="hold" nodeType="withEffect">
                                  <p:stCondLst>
                                    <p:cond delay="0"/>
                                  </p:stCondLst>
                                  <p:childTnLst>
                                    <p:set>
                                      <p:cBhvr>
                                        <p:cTn id="34" dur="1" fill="hold">
                                          <p:stCondLst>
                                            <p:cond delay="0"/>
                                          </p:stCondLst>
                                        </p:cTn>
                                        <p:tgtEl>
                                          <p:spTgt spid="1029"/>
                                        </p:tgtEl>
                                        <p:attrNameLst>
                                          <p:attrName>style.visibility</p:attrName>
                                        </p:attrNameLst>
                                      </p:cBhvr>
                                      <p:to>
                                        <p:strVal val="hidden"/>
                                      </p:to>
                                    </p:set>
                                  </p:childTnLst>
                                </p:cTn>
                              </p:par>
                              <p:par>
                                <p:cTn id="35" presetID="1" presetClass="exit" presetSubtype="0" fill="hold" grpId="1" nodeType="withEffect">
                                  <p:stCondLst>
                                    <p:cond delay="0"/>
                                  </p:stCondLst>
                                  <p:childTnLst>
                                    <p:set>
                                      <p:cBhvr>
                                        <p:cTn id="36" dur="1" fill="hold">
                                          <p:stCondLst>
                                            <p:cond delay="0"/>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46" grpId="0"/>
      <p:bldP spid="47" grpId="0"/>
      <p:bldP spid="51" grpId="0"/>
      <p:bldP spid="54" grpId="0"/>
      <p:bldP spid="13" grpId="0"/>
      <p:bldP spid="14" grpId="0"/>
      <p:bldP spid="16" grpId="0"/>
      <p:bldP spid="16" grpId="1"/>
      <p:bldP spid="43"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One Type of Censorship</a:t>
            </a:r>
            <a:endParaRPr lang="en-US" dirty="0"/>
          </a:p>
        </p:txBody>
      </p:sp>
      <p:sp>
        <p:nvSpPr>
          <p:cNvPr id="3" name="Content Placeholder 2"/>
          <p:cNvSpPr>
            <a:spLocks noGrp="1"/>
          </p:cNvSpPr>
          <p:nvPr>
            <p:ph idx="1"/>
          </p:nvPr>
        </p:nvSpPr>
        <p:spPr>
          <a:xfrm>
            <a:off x="175035" y="1673196"/>
            <a:ext cx="3878484" cy="4525963"/>
          </a:xfrm>
        </p:spPr>
        <p:txBody>
          <a:bodyPr>
            <a:normAutofit fontScale="77500" lnSpcReduction="20000"/>
          </a:bodyPr>
          <a:lstStyle/>
          <a:p>
            <a:r>
              <a:rPr lang="en-US" dirty="0" smtClean="0"/>
              <a:t>ISP acts on instructions from a judge, government official, etc.</a:t>
            </a:r>
          </a:p>
          <a:p>
            <a:pPr lvl="1"/>
            <a:r>
              <a:rPr lang="en-US" dirty="0" smtClean="0"/>
              <a:t>Filtering: IP address, DNS</a:t>
            </a:r>
          </a:p>
          <a:p>
            <a:pPr lvl="1"/>
            <a:r>
              <a:rPr lang="en-US" dirty="0" smtClean="0"/>
              <a:t>Keyword-based: search for keyword in URL</a:t>
            </a:r>
          </a:p>
          <a:p>
            <a:pPr lvl="2"/>
            <a:r>
              <a:rPr lang="en-US" dirty="0" smtClean="0"/>
              <a:t>China, Iran, Tunisia have such systems in place</a:t>
            </a:r>
            <a:br>
              <a:rPr lang="en-US" dirty="0" smtClean="0"/>
            </a:br>
            <a:r>
              <a:rPr lang="en-US" dirty="0" smtClean="0"/>
              <a:t/>
            </a:r>
            <a:br>
              <a:rPr lang="en-US" dirty="0" smtClean="0"/>
            </a:br>
            <a:endParaRPr lang="en-US" dirty="0" smtClean="0"/>
          </a:p>
          <a:p>
            <a:r>
              <a:rPr lang="en-US" dirty="0" smtClean="0"/>
              <a:t>Common: Use of centralized infrastructure (e.g., routing)</a:t>
            </a:r>
            <a:endParaRPr lang="en-US" dirty="0"/>
          </a:p>
        </p:txBody>
      </p:sp>
      <p:grpSp>
        <p:nvGrpSpPr>
          <p:cNvPr id="6" name="Group 5"/>
          <p:cNvGrpSpPr/>
          <p:nvPr/>
        </p:nvGrpSpPr>
        <p:grpSpPr>
          <a:xfrm>
            <a:off x="3821390" y="1737175"/>
            <a:ext cx="5244145" cy="4112805"/>
            <a:chOff x="3821388" y="1737174"/>
            <a:chExt cx="5244145" cy="4112805"/>
          </a:xfrm>
        </p:grpSpPr>
        <p:pic>
          <p:nvPicPr>
            <p:cNvPr id="4" name="Picture 3"/>
            <p:cNvPicPr>
              <a:picLocks noChangeAspect="1"/>
            </p:cNvPicPr>
            <p:nvPr/>
          </p:nvPicPr>
          <p:blipFill>
            <a:blip r:embed="rId2"/>
            <a:stretch>
              <a:fillRect/>
            </a:stretch>
          </p:blipFill>
          <p:spPr>
            <a:xfrm>
              <a:off x="3821388" y="1737174"/>
              <a:ext cx="5244145" cy="4111607"/>
            </a:xfrm>
            <a:prstGeom prst="rect">
              <a:avLst/>
            </a:prstGeom>
          </p:spPr>
        </p:pic>
        <p:sp>
          <p:nvSpPr>
            <p:cNvPr id="5" name="TextBox 4"/>
            <p:cNvSpPr txBox="1"/>
            <p:nvPr/>
          </p:nvSpPr>
          <p:spPr>
            <a:xfrm>
              <a:off x="6642219" y="5542202"/>
              <a:ext cx="2423314" cy="307777"/>
            </a:xfrm>
            <a:prstGeom prst="rect">
              <a:avLst/>
            </a:prstGeom>
            <a:noFill/>
          </p:spPr>
          <p:txBody>
            <a:bodyPr wrap="square" rtlCol="0">
              <a:spAutoFit/>
            </a:bodyPr>
            <a:lstStyle/>
            <a:p>
              <a:pPr algn="r"/>
              <a:r>
                <a:rPr lang="en-US" sz="1400" dirty="0" smtClean="0"/>
                <a:t>Source: </a:t>
              </a:r>
              <a:r>
                <a:rPr lang="en-US" sz="1400" dirty="0" err="1" smtClean="0"/>
                <a:t>Renesys</a:t>
              </a:r>
              <a:endParaRPr lang="en-US" sz="1400" dirty="0"/>
            </a:p>
          </p:txBody>
        </p:sp>
      </p:grpSp>
    </p:spTree>
    <p:extLst>
      <p:ext uri="{BB962C8B-B14F-4D97-AF65-F5344CB8AC3E}">
        <p14:creationId xmlns:p14="http://schemas.microsoft.com/office/powerpoint/2010/main" val="4115209206"/>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a:t>
            </a:r>
            <a:endParaRPr lang="en-US" dirty="0"/>
          </a:p>
        </p:txBody>
      </p:sp>
      <p:sp>
        <p:nvSpPr>
          <p:cNvPr id="3" name="Content Placeholder 2"/>
          <p:cNvSpPr>
            <a:spLocks noGrp="1"/>
          </p:cNvSpPr>
          <p:nvPr>
            <p:ph idx="1"/>
          </p:nvPr>
        </p:nvSpPr>
        <p:spPr/>
        <p:txBody>
          <a:bodyPr/>
          <a:lstStyle/>
          <a:p>
            <a:r>
              <a:rPr lang="en-US" dirty="0" smtClean="0"/>
              <a:t>Why do countries censor?</a:t>
            </a:r>
          </a:p>
          <a:p>
            <a:r>
              <a:rPr lang="en-US" dirty="0" smtClean="0"/>
              <a:t>How widespread is Internet censorship?</a:t>
            </a:r>
          </a:p>
          <a:p>
            <a:r>
              <a:rPr lang="en-US" dirty="0" smtClean="0"/>
              <a:t>How do countries enforce censorship?</a:t>
            </a:r>
          </a:p>
          <a:p>
            <a:r>
              <a:rPr lang="en-US" dirty="0" smtClean="0"/>
              <a:t>How might a government (or organization) exercise control over its citizens?</a:t>
            </a:r>
          </a:p>
          <a:p>
            <a:r>
              <a:rPr lang="en-US" dirty="0" smtClean="0"/>
              <a:t>What can citizens and users do about it?</a:t>
            </a:r>
          </a:p>
          <a:p>
            <a:r>
              <a:rPr lang="en-US" dirty="0" smtClean="0"/>
              <a:t>What are the trends in censorship and circumvention?</a:t>
            </a:r>
          </a:p>
        </p:txBody>
      </p:sp>
    </p:spTree>
    <p:extLst>
      <p:ext uri="{BB962C8B-B14F-4D97-AF65-F5344CB8AC3E}">
        <p14:creationId xmlns:p14="http://schemas.microsoft.com/office/powerpoint/2010/main" val="3679128836"/>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Monitoring Censorship</a:t>
            </a:r>
            <a:endParaRPr lang="en-US" dirty="0"/>
          </a:p>
        </p:txBody>
      </p:sp>
      <p:sp>
        <p:nvSpPr>
          <p:cNvPr id="3" name="Content Placeholder 2"/>
          <p:cNvSpPr>
            <a:spLocks noGrp="1"/>
          </p:cNvSpPr>
          <p:nvPr>
            <p:ph idx="1"/>
          </p:nvPr>
        </p:nvSpPr>
        <p:spPr/>
        <p:txBody>
          <a:bodyPr>
            <a:normAutofit/>
          </a:bodyPr>
          <a:lstStyle/>
          <a:p>
            <a:r>
              <a:rPr lang="en-US" b="1" dirty="0" err="1" smtClean="0"/>
              <a:t>Herdict</a:t>
            </a:r>
            <a:r>
              <a:rPr lang="en-US" b="1" dirty="0" smtClean="0"/>
              <a:t>: </a:t>
            </a:r>
            <a:r>
              <a:rPr lang="en-US" dirty="0" smtClean="0"/>
              <a:t>Crowdsourcing reports of Internet censorship</a:t>
            </a:r>
          </a:p>
          <a:p>
            <a:r>
              <a:rPr lang="en-US" b="1" dirty="0" smtClean="0"/>
              <a:t>Google Transparency Report: </a:t>
            </a:r>
            <a:r>
              <a:rPr lang="en-US" dirty="0" smtClean="0"/>
              <a:t>Monitor reachability of online services</a:t>
            </a:r>
          </a:p>
          <a:p>
            <a:endParaRPr lang="en-US" b="1" dirty="0"/>
          </a:p>
        </p:txBody>
      </p:sp>
      <p:pic>
        <p:nvPicPr>
          <p:cNvPr id="4" name="Picture 3"/>
          <p:cNvPicPr>
            <a:picLocks noChangeAspect="1"/>
          </p:cNvPicPr>
          <p:nvPr/>
        </p:nvPicPr>
        <p:blipFill>
          <a:blip r:embed="rId2"/>
          <a:stretch>
            <a:fillRect/>
          </a:stretch>
        </p:blipFill>
        <p:spPr>
          <a:xfrm>
            <a:off x="1157902" y="3843902"/>
            <a:ext cx="6214215" cy="2704335"/>
          </a:xfrm>
          <a:prstGeom prst="rect">
            <a:avLst/>
          </a:prstGeom>
        </p:spPr>
      </p:pic>
    </p:spTree>
    <p:extLst>
      <p:ext uri="{BB962C8B-B14F-4D97-AF65-F5344CB8AC3E}">
        <p14:creationId xmlns:p14="http://schemas.microsoft.com/office/powerpoint/2010/main" val="312230066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Circumvention Tools</a:t>
            </a:r>
            <a:endParaRPr lang="en-US" dirty="0"/>
          </a:p>
        </p:txBody>
      </p:sp>
      <p:sp>
        <p:nvSpPr>
          <p:cNvPr id="3" name="Content Placeholder 2"/>
          <p:cNvSpPr>
            <a:spLocks noGrp="1"/>
          </p:cNvSpPr>
          <p:nvPr>
            <p:ph idx="1"/>
          </p:nvPr>
        </p:nvSpPr>
        <p:spPr/>
        <p:txBody>
          <a:bodyPr/>
          <a:lstStyle/>
          <a:p>
            <a:r>
              <a:rPr lang="en-US" dirty="0" smtClean="0"/>
              <a:t>Community wireless networks</a:t>
            </a:r>
            <a:br>
              <a:rPr lang="en-US" dirty="0" smtClean="0"/>
            </a:br>
            <a:r>
              <a:rPr lang="en-US" dirty="0" smtClean="0"/>
              <a:t/>
            </a:r>
            <a:br>
              <a:rPr lang="en-US" dirty="0" smtClean="0"/>
            </a:br>
            <a:endParaRPr lang="en-US" dirty="0" smtClean="0"/>
          </a:p>
          <a:p>
            <a:r>
              <a:rPr lang="en-US" dirty="0" smtClean="0"/>
              <a:t>Anonymous routing schemes</a:t>
            </a:r>
            <a:br>
              <a:rPr lang="en-US" dirty="0" smtClean="0"/>
            </a:br>
            <a:r>
              <a:rPr lang="en-US" dirty="0" smtClean="0"/>
              <a:t/>
            </a:r>
            <a:br>
              <a:rPr lang="en-US" dirty="0" smtClean="0"/>
            </a:br>
            <a:endParaRPr lang="en-US" dirty="0" smtClean="0"/>
          </a:p>
          <a:p>
            <a:r>
              <a:rPr lang="en-US" dirty="0" smtClean="0"/>
              <a:t>Distributed services</a:t>
            </a:r>
            <a:endParaRPr lang="en-US" dirty="0"/>
          </a:p>
        </p:txBody>
      </p:sp>
      <p:pic>
        <p:nvPicPr>
          <p:cNvPr id="4" name="Picture 3"/>
          <p:cNvPicPr>
            <a:picLocks noChangeAspect="1"/>
          </p:cNvPicPr>
          <p:nvPr/>
        </p:nvPicPr>
        <p:blipFill>
          <a:blip r:embed="rId2"/>
          <a:stretch>
            <a:fillRect/>
          </a:stretch>
        </p:blipFill>
        <p:spPr>
          <a:xfrm>
            <a:off x="3794014" y="5430925"/>
            <a:ext cx="4892787" cy="1007059"/>
          </a:xfrm>
          <a:prstGeom prst="rect">
            <a:avLst/>
          </a:prstGeom>
        </p:spPr>
      </p:pic>
      <p:pic>
        <p:nvPicPr>
          <p:cNvPr id="5" name="Picture 4"/>
          <p:cNvPicPr>
            <a:picLocks noChangeAspect="1"/>
          </p:cNvPicPr>
          <p:nvPr/>
        </p:nvPicPr>
        <p:blipFill>
          <a:blip r:embed="rId3"/>
          <a:stretch>
            <a:fillRect/>
          </a:stretch>
        </p:blipFill>
        <p:spPr>
          <a:xfrm>
            <a:off x="6519451" y="3399803"/>
            <a:ext cx="2019300" cy="1371600"/>
          </a:xfrm>
          <a:prstGeom prst="rect">
            <a:avLst/>
          </a:prstGeom>
        </p:spPr>
      </p:pic>
      <p:pic>
        <p:nvPicPr>
          <p:cNvPr id="6" name="Picture 5"/>
          <p:cNvPicPr>
            <a:picLocks noChangeAspect="1"/>
          </p:cNvPicPr>
          <p:nvPr/>
        </p:nvPicPr>
        <p:blipFill>
          <a:blip r:embed="rId4"/>
          <a:stretch>
            <a:fillRect/>
          </a:stretch>
        </p:blipFill>
        <p:spPr>
          <a:xfrm>
            <a:off x="5041900" y="2186050"/>
            <a:ext cx="3644900" cy="546100"/>
          </a:xfrm>
          <a:prstGeom prst="rect">
            <a:avLst/>
          </a:prstGeom>
        </p:spPr>
      </p:pic>
    </p:spTree>
    <p:extLst>
      <p:ext uri="{BB962C8B-B14F-4D97-AF65-F5344CB8AC3E}">
        <p14:creationId xmlns:p14="http://schemas.microsoft.com/office/powerpoint/2010/main" val="577722989"/>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BYOI (Bring Your Own Internet)</a:t>
            </a:r>
            <a:endParaRPr lang="en-US" dirty="0"/>
          </a:p>
        </p:txBody>
      </p:sp>
      <p:sp>
        <p:nvSpPr>
          <p:cNvPr id="3" name="Content Placeholder 2"/>
          <p:cNvSpPr>
            <a:spLocks noGrp="1"/>
          </p:cNvSpPr>
          <p:nvPr>
            <p:ph idx="1"/>
          </p:nvPr>
        </p:nvSpPr>
        <p:spPr/>
        <p:txBody>
          <a:bodyPr/>
          <a:lstStyle/>
          <a:p>
            <a:r>
              <a:rPr lang="en-US" dirty="0" smtClean="0"/>
              <a:t>Commotion Wireless</a:t>
            </a:r>
            <a:br>
              <a:rPr lang="en-US" dirty="0" smtClean="0"/>
            </a:br>
            <a:endParaRPr lang="en-US" dirty="0" smtClean="0"/>
          </a:p>
          <a:p>
            <a:r>
              <a:rPr lang="en-US" dirty="0" err="1" smtClean="0"/>
              <a:t>OpenBTS</a:t>
            </a:r>
            <a:r>
              <a:rPr lang="en-US" dirty="0" smtClean="0"/>
              <a:t> (open cell stations)</a:t>
            </a:r>
          </a:p>
          <a:p>
            <a:pPr lvl="1"/>
            <a:r>
              <a:rPr lang="en-US" dirty="0" smtClean="0"/>
              <a:t>Open wireless PBX with standard handsets</a:t>
            </a:r>
            <a:endParaRPr lang="en-US" dirty="0"/>
          </a:p>
        </p:txBody>
      </p:sp>
      <p:pic>
        <p:nvPicPr>
          <p:cNvPr id="4" name="Picture 3"/>
          <p:cNvPicPr>
            <a:picLocks noChangeAspect="1"/>
          </p:cNvPicPr>
          <p:nvPr/>
        </p:nvPicPr>
        <p:blipFill>
          <a:blip r:embed="rId2"/>
          <a:stretch>
            <a:fillRect/>
          </a:stretch>
        </p:blipFill>
        <p:spPr>
          <a:xfrm>
            <a:off x="2742478" y="3751509"/>
            <a:ext cx="4038600" cy="2933700"/>
          </a:xfrm>
          <a:prstGeom prst="rect">
            <a:avLst/>
          </a:prstGeom>
        </p:spPr>
      </p:pic>
    </p:spTree>
    <p:extLst>
      <p:ext uri="{BB962C8B-B14F-4D97-AF65-F5344CB8AC3E}">
        <p14:creationId xmlns:p14="http://schemas.microsoft.com/office/powerpoint/2010/main" val="3806090836"/>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Rectangle 1"/>
          <p:cNvSpPr>
            <a:spLocks noGrp="1" noChangeArrowheads="1"/>
          </p:cNvSpPr>
          <p:nvPr>
            <p:ph type="title"/>
          </p:nvPr>
        </p:nvSpPr>
        <p:spPr>
          <a:xfrm>
            <a:off x="457200" y="295275"/>
            <a:ext cx="8229600" cy="1312863"/>
          </a:xfrm>
          <a:ln/>
        </p:spPr>
        <p:txBody>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4000"/>
              <a:t>“On Distributed Communications Networks”</a:t>
            </a:r>
          </a:p>
        </p:txBody>
      </p:sp>
      <p:sp>
        <p:nvSpPr>
          <p:cNvPr id="6146" name="Rectangle 2"/>
          <p:cNvSpPr>
            <a:spLocks noGrp="1" noChangeArrowheads="1"/>
          </p:cNvSpPr>
          <p:nvPr>
            <p:ph type="body" idx="1"/>
          </p:nvPr>
        </p:nvSpPr>
        <p:spPr>
          <a:xfrm>
            <a:off x="457200" y="1798638"/>
            <a:ext cx="8229600" cy="4525962"/>
          </a:xfrm>
          <a:ln/>
        </p:spPr>
        <p:txBody>
          <a:bodyPr/>
          <a:lstStyle/>
          <a:p>
            <a:pPr marL="341313" indent="-341313">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t>Two types of networks: </a:t>
            </a:r>
            <a:br>
              <a:rPr lang="en-US"/>
            </a:br>
            <a:r>
              <a:rPr lang="en-US"/>
              <a:t>centralized and distributed</a:t>
            </a:r>
          </a:p>
          <a:p>
            <a:pPr marL="341313" indent="-341313">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t>Centralized network is vulnerable</a:t>
            </a:r>
          </a:p>
          <a:p>
            <a:pPr marL="741363" lvl="1" indent="-284163">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t>Destruction of a small number of nodes can destroy communication</a:t>
            </a:r>
          </a:p>
          <a:p>
            <a:pPr marL="741363" lvl="1" indent="-284163">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t>Need to make the network “as distributed as possible”</a:t>
            </a:r>
          </a:p>
        </p:txBody>
      </p:sp>
    </p:spTree>
    <p:extLst>
      <p:ext uri="{BB962C8B-B14F-4D97-AF65-F5344CB8AC3E}">
        <p14:creationId xmlns:p14="http://schemas.microsoft.com/office/powerpoint/2010/main" val="3222418702"/>
      </p:ext>
    </p:extLst>
  </p:cSld>
  <p:clrMapOvr>
    <a:masterClrMapping/>
  </p:clrMapOvr>
  <p:transition xmlns:p14="http://schemas.microsoft.com/office/powerpoint/2010/main" spd="med"/>
  <p:timing>
    <p:tnLst>
      <p:par>
        <p:cTn xmlns:p14="http://schemas.microsoft.com/office/powerpoint/2010/main" id="1" dur="indefinite"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p:txBody>
          <a:bodyPr/>
          <a:lstStyle/>
          <a:p>
            <a:r>
              <a:rPr lang="en-US" altLang="zh-CN" dirty="0" smtClean="0"/>
              <a:t>Anonymous Routing: Tor</a:t>
            </a:r>
            <a:endParaRPr lang="en-US" altLang="zh-CN" dirty="0"/>
          </a:p>
        </p:txBody>
      </p:sp>
      <p:pic>
        <p:nvPicPr>
          <p:cNvPr id="4403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1" y="1524000"/>
            <a:ext cx="7574145" cy="4841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3447615322"/>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p:txBody>
          <a:bodyPr/>
          <a:lstStyle/>
          <a:p>
            <a:r>
              <a:rPr lang="en-US" altLang="zh-CN" dirty="0" smtClean="0"/>
              <a:t>Anonymous Routing: Tor</a:t>
            </a:r>
            <a:endParaRPr lang="en-US" altLang="zh-CN" dirty="0"/>
          </a:p>
        </p:txBody>
      </p:sp>
      <p:pic>
        <p:nvPicPr>
          <p:cNvPr id="46085"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9642" y="1505232"/>
            <a:ext cx="7649069" cy="4889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1258257711"/>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p:txBody>
          <a:bodyPr/>
          <a:lstStyle/>
          <a:p>
            <a:r>
              <a:rPr lang="en-US" altLang="zh-CN" dirty="0" smtClean="0"/>
              <a:t>Anonymous Routing: Tor</a:t>
            </a:r>
            <a:endParaRPr lang="en-US" altLang="zh-CN" dirty="0"/>
          </a:p>
        </p:txBody>
      </p:sp>
      <p:pic>
        <p:nvPicPr>
          <p:cNvPr id="4710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2016" y="1503719"/>
            <a:ext cx="7822574" cy="50007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1312081461"/>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20188"/>
            <a:ext cx="8229600" cy="1143000"/>
          </a:xfrm>
        </p:spPr>
        <p:txBody>
          <a:bodyPr/>
          <a:lstStyle/>
          <a:p>
            <a:pPr algn="ctr"/>
            <a:r>
              <a:rPr lang="en-US" dirty="0" smtClean="0"/>
              <a:t>Filter Bubbles</a:t>
            </a:r>
            <a:endParaRPr lang="en-US" dirty="0"/>
          </a:p>
        </p:txBody>
      </p:sp>
    </p:spTree>
    <p:extLst>
      <p:ext uri="{BB962C8B-B14F-4D97-AF65-F5344CB8AC3E}">
        <p14:creationId xmlns:p14="http://schemas.microsoft.com/office/powerpoint/2010/main" val="1236059799"/>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895600" y="0"/>
            <a:ext cx="3338580" cy="6858000"/>
          </a:xfrm>
          <a:prstGeom prst="rect">
            <a:avLst/>
          </a:prstGeom>
        </p:spPr>
      </p:pic>
    </p:spTree>
    <p:extLst>
      <p:ext uri="{BB962C8B-B14F-4D97-AF65-F5344CB8AC3E}">
        <p14:creationId xmlns:p14="http://schemas.microsoft.com/office/powerpoint/2010/main" val="1043949930"/>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5" y="274639"/>
            <a:ext cx="6553201" cy="1143000"/>
          </a:xfrm>
        </p:spPr>
        <p:txBody>
          <a:bodyPr>
            <a:normAutofit fontScale="90000"/>
          </a:bodyPr>
          <a:lstStyle/>
          <a:p>
            <a:pPr algn="l"/>
            <a:r>
              <a:rPr lang="en-US" dirty="0" smtClean="0"/>
              <a:t>Personalization as </a:t>
            </a:r>
            <a:br>
              <a:rPr lang="en-US" dirty="0" smtClean="0"/>
            </a:br>
            <a:r>
              <a:rPr lang="en-US" dirty="0" smtClean="0"/>
              <a:t>“Filter Bubble”</a:t>
            </a:r>
            <a:endParaRPr lang="en-US" dirty="0"/>
          </a:p>
        </p:txBody>
      </p:sp>
      <p:sp>
        <p:nvSpPr>
          <p:cNvPr id="3" name="Content Placeholder 2"/>
          <p:cNvSpPr>
            <a:spLocks noGrp="1"/>
          </p:cNvSpPr>
          <p:nvPr>
            <p:ph idx="1"/>
          </p:nvPr>
        </p:nvSpPr>
        <p:spPr>
          <a:xfrm>
            <a:off x="457200" y="5141566"/>
            <a:ext cx="8229600" cy="1428241"/>
          </a:xfrm>
        </p:spPr>
        <p:txBody>
          <a:bodyPr/>
          <a:lstStyle/>
          <a:p>
            <a:r>
              <a:rPr lang="en-US" sz="2000" dirty="0" smtClean="0"/>
              <a:t>Online personalization is creating situations where we only see things that already suit our own tastes.</a:t>
            </a:r>
          </a:p>
          <a:p>
            <a:r>
              <a:rPr lang="en-US" sz="2000" b="1" dirty="0" smtClean="0"/>
              <a:t>Personalization can also be exploited.</a:t>
            </a:r>
          </a:p>
        </p:txBody>
      </p:sp>
      <p:sp>
        <p:nvSpPr>
          <p:cNvPr id="6" name="Slide Number Placeholder 5"/>
          <p:cNvSpPr>
            <a:spLocks noGrp="1"/>
          </p:cNvSpPr>
          <p:nvPr>
            <p:ph type="sldNum" sz="quarter" idx="12"/>
          </p:nvPr>
        </p:nvSpPr>
        <p:spPr/>
        <p:txBody>
          <a:bodyPr/>
          <a:lstStyle/>
          <a:p>
            <a:pPr>
              <a:defRPr/>
            </a:pPr>
            <a:fld id="{495ADB0F-E9F2-1D42-9E15-ECDE97EFB0F8}" type="slidenum">
              <a:rPr lang="en-US" smtClean="0"/>
              <a:pPr>
                <a:defRPr/>
              </a:pPr>
              <a:t>55</a:t>
            </a:fld>
            <a:endParaRPr lang="en-US"/>
          </a:p>
        </p:txBody>
      </p:sp>
      <p:sp>
        <p:nvSpPr>
          <p:cNvPr id="4" name="TextBox 3"/>
          <p:cNvSpPr txBox="1"/>
          <p:nvPr/>
        </p:nvSpPr>
        <p:spPr>
          <a:xfrm>
            <a:off x="204836" y="2824455"/>
            <a:ext cx="8753113" cy="1200328"/>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r>
              <a:rPr lang="en-US" sz="2400" dirty="0" smtClean="0"/>
              <a:t>“A squirrel dying in front of your house may be more relevant to your interests right now than people dying in Africa.” </a:t>
            </a:r>
          </a:p>
          <a:p>
            <a:r>
              <a:rPr lang="en-US" sz="2400" dirty="0"/>
              <a:t>	</a:t>
            </a:r>
            <a:r>
              <a:rPr lang="en-US" sz="2400" dirty="0" smtClean="0"/>
              <a:t>											– Mark </a:t>
            </a:r>
            <a:r>
              <a:rPr lang="en-US" sz="2400" dirty="0" err="1" smtClean="0"/>
              <a:t>Zuckerberg</a:t>
            </a:r>
            <a:endParaRPr lang="en-US" sz="2400" dirty="0"/>
          </a:p>
        </p:txBody>
      </p:sp>
      <p:pic>
        <p:nvPicPr>
          <p:cNvPr id="5" name="Picture 4"/>
          <p:cNvPicPr>
            <a:picLocks noChangeAspect="1"/>
          </p:cNvPicPr>
          <p:nvPr/>
        </p:nvPicPr>
        <p:blipFill>
          <a:blip r:embed="rId2"/>
          <a:stretch>
            <a:fillRect/>
          </a:stretch>
        </p:blipFill>
        <p:spPr>
          <a:xfrm>
            <a:off x="7105842" y="228603"/>
            <a:ext cx="1521869" cy="1325940"/>
          </a:xfrm>
          <a:prstGeom prst="rect">
            <a:avLst/>
          </a:prstGeom>
        </p:spPr>
      </p:pic>
      <p:pic>
        <p:nvPicPr>
          <p:cNvPr id="7" name="Picture 6"/>
          <p:cNvPicPr>
            <a:picLocks noChangeAspect="1"/>
          </p:cNvPicPr>
          <p:nvPr/>
        </p:nvPicPr>
        <p:blipFill>
          <a:blip r:embed="rId3"/>
          <a:stretch>
            <a:fillRect/>
          </a:stretch>
        </p:blipFill>
        <p:spPr>
          <a:xfrm>
            <a:off x="238720" y="1969624"/>
            <a:ext cx="1877874" cy="609040"/>
          </a:xfrm>
          <a:prstGeom prst="rect">
            <a:avLst/>
          </a:prstGeom>
        </p:spPr>
      </p:pic>
      <p:pic>
        <p:nvPicPr>
          <p:cNvPr id="8" name="Picture 7"/>
          <p:cNvPicPr>
            <a:picLocks noChangeAspect="1"/>
          </p:cNvPicPr>
          <p:nvPr/>
        </p:nvPicPr>
        <p:blipFill>
          <a:blip r:embed="rId4"/>
          <a:stretch>
            <a:fillRect/>
          </a:stretch>
        </p:blipFill>
        <p:spPr>
          <a:xfrm>
            <a:off x="2224976" y="1881049"/>
            <a:ext cx="2310852" cy="697616"/>
          </a:xfrm>
          <a:prstGeom prst="rect">
            <a:avLst/>
          </a:prstGeom>
        </p:spPr>
      </p:pic>
      <p:pic>
        <p:nvPicPr>
          <p:cNvPr id="9" name="Picture 8"/>
          <p:cNvPicPr>
            <a:picLocks noChangeAspect="1"/>
          </p:cNvPicPr>
          <p:nvPr/>
        </p:nvPicPr>
        <p:blipFill>
          <a:blip r:embed="rId5"/>
          <a:stretch>
            <a:fillRect/>
          </a:stretch>
        </p:blipFill>
        <p:spPr>
          <a:xfrm>
            <a:off x="4672388" y="1994423"/>
            <a:ext cx="2166454" cy="570589"/>
          </a:xfrm>
          <a:prstGeom prst="rect">
            <a:avLst/>
          </a:prstGeom>
        </p:spPr>
      </p:pic>
      <p:pic>
        <p:nvPicPr>
          <p:cNvPr id="10" name="Picture 9"/>
          <p:cNvPicPr>
            <a:picLocks noChangeAspect="1"/>
          </p:cNvPicPr>
          <p:nvPr/>
        </p:nvPicPr>
        <p:blipFill>
          <a:blip r:embed="rId6"/>
          <a:stretch>
            <a:fillRect/>
          </a:stretch>
        </p:blipFill>
        <p:spPr>
          <a:xfrm>
            <a:off x="7025965" y="1881049"/>
            <a:ext cx="1809080" cy="734275"/>
          </a:xfrm>
          <a:prstGeom prst="rect">
            <a:avLst/>
          </a:prstGeom>
        </p:spPr>
      </p:pic>
    </p:spTree>
    <p:extLst>
      <p:ext uri="{BB962C8B-B14F-4D97-AF65-F5344CB8AC3E}">
        <p14:creationId xmlns:p14="http://schemas.microsoft.com/office/powerpoint/2010/main" val="159000324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Motivation</a:t>
            </a:r>
            <a:endParaRPr lang="en-US" dirty="0"/>
          </a:p>
        </p:txBody>
      </p:sp>
      <p:sp>
        <p:nvSpPr>
          <p:cNvPr id="3" name="Content Placeholder 2"/>
          <p:cNvSpPr>
            <a:spLocks noGrp="1"/>
          </p:cNvSpPr>
          <p:nvPr>
            <p:ph idx="1"/>
          </p:nvPr>
        </p:nvSpPr>
        <p:spPr/>
        <p:txBody>
          <a:bodyPr/>
          <a:lstStyle/>
          <a:p>
            <a:r>
              <a:rPr lang="en-US" dirty="0" smtClean="0"/>
              <a:t>Search engines deliver inconsistent search results</a:t>
            </a:r>
          </a:p>
          <a:p>
            <a:endParaRPr lang="en-US" dirty="0"/>
          </a:p>
          <a:p>
            <a:r>
              <a:rPr lang="en-US" dirty="0" smtClean="0"/>
              <a:t>These inconsistent results may sway searchers’ opinions or judgment to products or political events etc.</a:t>
            </a:r>
            <a:endParaRPr lang="en-US" dirty="0"/>
          </a:p>
        </p:txBody>
      </p:sp>
      <p:sp>
        <p:nvSpPr>
          <p:cNvPr id="6" name="Slide Number Placeholder 5"/>
          <p:cNvSpPr>
            <a:spLocks noGrp="1"/>
          </p:cNvSpPr>
          <p:nvPr>
            <p:ph type="sldNum" sz="quarter" idx="12"/>
          </p:nvPr>
        </p:nvSpPr>
        <p:spPr/>
        <p:txBody>
          <a:bodyPr/>
          <a:lstStyle/>
          <a:p>
            <a:fld id="{2ED6BB4D-ABBA-48E3-9A8A-2772AF4991B3}" type="slidenum">
              <a:rPr lang="en-US" smtClean="0"/>
              <a:t>56</a:t>
            </a:fld>
            <a:endParaRPr lang="en-US" dirty="0"/>
          </a:p>
        </p:txBody>
      </p:sp>
    </p:spTree>
    <p:extLst>
      <p:ext uri="{BB962C8B-B14F-4D97-AF65-F5344CB8AC3E}">
        <p14:creationId xmlns:p14="http://schemas.microsoft.com/office/powerpoint/2010/main" val="67585497"/>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1143000"/>
          </a:xfrm>
        </p:spPr>
        <p:txBody>
          <a:bodyPr/>
          <a:lstStyle/>
          <a:p>
            <a:r>
              <a:rPr lang="en-US" dirty="0" smtClean="0"/>
              <a:t>Pollution Attack</a:t>
            </a:r>
            <a:endParaRPr lang="en-US" dirty="0"/>
          </a:p>
        </p:txBody>
      </p:sp>
      <p:sp>
        <p:nvSpPr>
          <p:cNvPr id="3" name="Content Placeholder 2"/>
          <p:cNvSpPr>
            <a:spLocks noGrp="1"/>
          </p:cNvSpPr>
          <p:nvPr>
            <p:ph idx="1"/>
          </p:nvPr>
        </p:nvSpPr>
        <p:spPr>
          <a:xfrm>
            <a:off x="457200" y="1371602"/>
            <a:ext cx="8229600" cy="1676399"/>
          </a:xfrm>
        </p:spPr>
        <p:txBody>
          <a:bodyPr>
            <a:normAutofit fontScale="92500" lnSpcReduction="20000"/>
          </a:bodyPr>
          <a:lstStyle/>
          <a:p>
            <a:r>
              <a:rPr lang="en-US" dirty="0" smtClean="0"/>
              <a:t>Pollution attack targets recommender systems:</a:t>
            </a:r>
          </a:p>
          <a:p>
            <a:pPr lvl="1"/>
            <a:r>
              <a:rPr lang="en-US" dirty="0" smtClean="0"/>
              <a:t>Personalized search</a:t>
            </a:r>
          </a:p>
          <a:p>
            <a:pPr lvl="1"/>
            <a:r>
              <a:rPr lang="en-US" dirty="0" smtClean="0"/>
              <a:t>Video &amp; product recommendation</a:t>
            </a:r>
          </a:p>
          <a:p>
            <a:pPr lvl="1"/>
            <a:r>
              <a:rPr lang="en-US" dirty="0" smtClean="0"/>
              <a:t>Intelligent ad network</a:t>
            </a:r>
          </a:p>
        </p:txBody>
      </p:sp>
      <p:sp>
        <p:nvSpPr>
          <p:cNvPr id="6" name="Slide Number Placeholder 5"/>
          <p:cNvSpPr>
            <a:spLocks noGrp="1"/>
          </p:cNvSpPr>
          <p:nvPr>
            <p:ph type="sldNum" sz="quarter" idx="12"/>
          </p:nvPr>
        </p:nvSpPr>
        <p:spPr/>
        <p:txBody>
          <a:bodyPr/>
          <a:lstStyle/>
          <a:p>
            <a:fld id="{560B41AF-03B6-4033-82EA-472D37EE02ED}" type="slidenum">
              <a:rPr lang="en-US" smtClean="0"/>
              <a:t>57</a:t>
            </a:fld>
            <a:endParaRPr lang="en-US"/>
          </a:p>
        </p:txBody>
      </p:sp>
      <p:sp>
        <p:nvSpPr>
          <p:cNvPr id="34" name="Cloud 33"/>
          <p:cNvSpPr/>
          <p:nvPr/>
        </p:nvSpPr>
        <p:spPr>
          <a:xfrm>
            <a:off x="3593483" y="2743200"/>
            <a:ext cx="4255119" cy="3037685"/>
          </a:xfrm>
          <a:prstGeom prst="cloud">
            <a:avLst/>
          </a:prstGeom>
          <a:solidFill>
            <a:schemeClr val="accent1">
              <a:alpha val="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2" name="Group 41"/>
          <p:cNvGrpSpPr/>
          <p:nvPr/>
        </p:nvGrpSpPr>
        <p:grpSpPr>
          <a:xfrm>
            <a:off x="1911347" y="3276600"/>
            <a:ext cx="4617604" cy="2602427"/>
            <a:chOff x="563387" y="2093060"/>
            <a:chExt cx="5765495" cy="3544233"/>
          </a:xfrm>
        </p:grpSpPr>
        <p:sp>
          <p:nvSpPr>
            <p:cNvPr id="43" name="Rounded Rectangle 42"/>
            <p:cNvSpPr/>
            <p:nvPr/>
          </p:nvSpPr>
          <p:spPr>
            <a:xfrm>
              <a:off x="3890482" y="2388730"/>
              <a:ext cx="2438400" cy="2494746"/>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2800" dirty="0"/>
            </a:p>
          </p:txBody>
        </p:sp>
        <p:pic>
          <p:nvPicPr>
            <p:cNvPr id="44" name="Picture 17" descr="https://cdn3.iconfinder.com/data/icons/abstract-1/512/intelligence-128.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00081" y="2782142"/>
              <a:ext cx="1219200" cy="1219201"/>
            </a:xfrm>
            <a:prstGeom prst="rect">
              <a:avLst/>
            </a:prstGeom>
            <a:noFill/>
            <a:extLst>
              <a:ext uri="{909E8E84-426E-40dd-AFC4-6F175D3DCCD1}">
                <a14:hiddenFill xmlns:a14="http://schemas.microsoft.com/office/drawing/2010/main">
                  <a:solidFill>
                    <a:srgbClr val="FFFFFF"/>
                  </a:solidFill>
                </a14:hiddenFill>
              </a:ext>
            </a:extLst>
          </p:spPr>
        </p:pic>
        <p:sp>
          <p:nvSpPr>
            <p:cNvPr id="45" name="TextBox 44"/>
            <p:cNvSpPr txBox="1"/>
            <p:nvPr/>
          </p:nvSpPr>
          <p:spPr>
            <a:xfrm>
              <a:off x="4054923" y="4077543"/>
              <a:ext cx="2121107" cy="796404"/>
            </a:xfrm>
            <a:prstGeom prst="rect">
              <a:avLst/>
            </a:prstGeom>
            <a:noFill/>
          </p:spPr>
          <p:txBody>
            <a:bodyPr wrap="none" rtlCol="0">
              <a:spAutoFit/>
            </a:bodyPr>
            <a:lstStyle/>
            <a:p>
              <a:pPr algn="ctr"/>
              <a:r>
                <a:rPr lang="en-US" sz="1600" b="1" dirty="0" smtClean="0">
                  <a:solidFill>
                    <a:srgbClr val="FF0000"/>
                  </a:solidFill>
                </a:rPr>
                <a:t>Recommendation</a:t>
              </a:r>
            </a:p>
            <a:p>
              <a:pPr algn="ctr"/>
              <a:r>
                <a:rPr lang="en-US" sz="1600" b="1" dirty="0" smtClean="0">
                  <a:solidFill>
                    <a:srgbClr val="FF0000"/>
                  </a:solidFill>
                </a:rPr>
                <a:t>algorithms</a:t>
              </a:r>
              <a:endParaRPr lang="en-US" sz="1600" b="1" dirty="0">
                <a:solidFill>
                  <a:srgbClr val="FF0000"/>
                </a:solidFill>
              </a:endParaRPr>
            </a:p>
          </p:txBody>
        </p:sp>
        <p:sp>
          <p:nvSpPr>
            <p:cNvPr id="47" name="Right Arrow 46"/>
            <p:cNvSpPr/>
            <p:nvPr/>
          </p:nvSpPr>
          <p:spPr>
            <a:xfrm>
              <a:off x="1904814" y="2557478"/>
              <a:ext cx="1985666" cy="441871"/>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8" name="Right Arrow 47"/>
            <p:cNvSpPr/>
            <p:nvPr/>
          </p:nvSpPr>
          <p:spPr>
            <a:xfrm rot="10800000">
              <a:off x="1904813" y="4218542"/>
              <a:ext cx="1985667" cy="441871"/>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pic>
          <p:nvPicPr>
            <p:cNvPr id="49" name="Picture 33" descr="http://www2.psd100.com/ppp/2013/10/0401/Folder-Live-Data-icon-1004230059.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29202" y="3968544"/>
              <a:ext cx="1023398" cy="1023398"/>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29" descr="http://www.usabledatabases.com/database/icons-data-in-categories/attachment/images/User%20Files.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45260" y="2093060"/>
              <a:ext cx="1031140" cy="1031140"/>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p:cNvSpPr txBox="1"/>
            <p:nvPr/>
          </p:nvSpPr>
          <p:spPr>
            <a:xfrm>
              <a:off x="661500" y="3156597"/>
              <a:ext cx="871316" cy="502991"/>
            </a:xfrm>
            <a:prstGeom prst="rect">
              <a:avLst/>
            </a:prstGeom>
            <a:noFill/>
          </p:spPr>
          <p:txBody>
            <a:bodyPr wrap="none" rtlCol="0">
              <a:spAutoFit/>
            </a:bodyPr>
            <a:lstStyle/>
            <a:p>
              <a:pPr algn="ctr"/>
              <a:r>
                <a:rPr lang="en-US" b="1" dirty="0" smtClean="0">
                  <a:solidFill>
                    <a:srgbClr val="FF0000"/>
                  </a:solidFill>
                </a:rPr>
                <a:t>Input</a:t>
              </a:r>
              <a:endParaRPr lang="en-US" b="1" dirty="0">
                <a:solidFill>
                  <a:srgbClr val="FF0000"/>
                </a:solidFill>
              </a:endParaRPr>
            </a:p>
          </p:txBody>
        </p:sp>
        <p:sp>
          <p:nvSpPr>
            <p:cNvPr id="52" name="TextBox 51"/>
            <p:cNvSpPr txBox="1"/>
            <p:nvPr/>
          </p:nvSpPr>
          <p:spPr>
            <a:xfrm>
              <a:off x="563387" y="5134302"/>
              <a:ext cx="1089306" cy="502991"/>
            </a:xfrm>
            <a:prstGeom prst="rect">
              <a:avLst/>
            </a:prstGeom>
            <a:noFill/>
          </p:spPr>
          <p:txBody>
            <a:bodyPr wrap="none" rtlCol="0">
              <a:spAutoFit/>
            </a:bodyPr>
            <a:lstStyle/>
            <a:p>
              <a:pPr algn="ctr"/>
              <a:r>
                <a:rPr lang="en-US" b="1" dirty="0" smtClean="0">
                  <a:solidFill>
                    <a:srgbClr val="FF0000"/>
                  </a:solidFill>
                </a:rPr>
                <a:t>Output</a:t>
              </a:r>
              <a:endParaRPr lang="en-US" b="1" dirty="0">
                <a:solidFill>
                  <a:srgbClr val="FF0000"/>
                </a:solidFill>
              </a:endParaRPr>
            </a:p>
          </p:txBody>
        </p:sp>
      </p:grpSp>
      <p:pic>
        <p:nvPicPr>
          <p:cNvPr id="53" name="Picture 4" descr="http://www.computer-lock.com/wp-content/uploads/2014/06/Malware-Removal-Tool-Using-One-Can-Save-You-A-Lot-Of-Trouble.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676400" y="2971801"/>
            <a:ext cx="724110" cy="7241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337113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barn(inVertical)">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barn(inVertical)">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barn(inVertical)">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Pollution Attack</a:t>
            </a:r>
            <a:endParaRPr lang="en-US" dirty="0"/>
          </a:p>
        </p:txBody>
      </p:sp>
      <p:sp>
        <p:nvSpPr>
          <p:cNvPr id="6" name="Slide Number Placeholder 5"/>
          <p:cNvSpPr>
            <a:spLocks noGrp="1"/>
          </p:cNvSpPr>
          <p:nvPr>
            <p:ph type="sldNum" sz="quarter" idx="12"/>
          </p:nvPr>
        </p:nvSpPr>
        <p:spPr/>
        <p:txBody>
          <a:bodyPr/>
          <a:lstStyle/>
          <a:p>
            <a:fld id="{560B41AF-03B6-4033-82EA-472D37EE02ED}" type="slidenum">
              <a:rPr lang="en-US" smtClean="0"/>
              <a:t>58</a:t>
            </a:fld>
            <a:endParaRPr lang="en-US"/>
          </a:p>
        </p:txBody>
      </p:sp>
      <p:sp>
        <p:nvSpPr>
          <p:cNvPr id="7" name="Rectangle 6"/>
          <p:cNvSpPr/>
          <p:nvPr/>
        </p:nvSpPr>
        <p:spPr>
          <a:xfrm>
            <a:off x="152402" y="2895600"/>
            <a:ext cx="5097097" cy="2800291"/>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b="1" dirty="0"/>
          </a:p>
        </p:txBody>
      </p:sp>
      <p:pic>
        <p:nvPicPr>
          <p:cNvPr id="8" name="Picture 2" descr="http://www.promoface.co.za/images/UserProfile128.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84015" y="4019491"/>
            <a:ext cx="1062850" cy="1062851"/>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3162920" y="5162491"/>
            <a:ext cx="1879278" cy="369332"/>
          </a:xfrm>
          <a:prstGeom prst="rect">
            <a:avLst/>
          </a:prstGeom>
          <a:noFill/>
        </p:spPr>
        <p:txBody>
          <a:bodyPr wrap="none" rtlCol="0">
            <a:spAutoFit/>
          </a:bodyPr>
          <a:lstStyle/>
          <a:p>
            <a:r>
              <a:rPr lang="en-US" dirty="0" smtClean="0"/>
              <a:t>Preference profile</a:t>
            </a:r>
            <a:endParaRPr lang="en-US" dirty="0"/>
          </a:p>
        </p:txBody>
      </p:sp>
      <p:sp>
        <p:nvSpPr>
          <p:cNvPr id="10" name="TextBox 9"/>
          <p:cNvSpPr txBox="1"/>
          <p:nvPr/>
        </p:nvSpPr>
        <p:spPr>
          <a:xfrm>
            <a:off x="333378" y="5011008"/>
            <a:ext cx="1062122" cy="369332"/>
          </a:xfrm>
          <a:prstGeom prst="rect">
            <a:avLst/>
          </a:prstGeom>
          <a:noFill/>
        </p:spPr>
        <p:txBody>
          <a:bodyPr wrap="none" rtlCol="0">
            <a:spAutoFit/>
          </a:bodyPr>
          <a:lstStyle/>
          <a:p>
            <a:r>
              <a:rPr lang="en-US" dirty="0" smtClean="0"/>
              <a:t>Database</a:t>
            </a:r>
            <a:endParaRPr lang="en-US" dirty="0"/>
          </a:p>
        </p:txBody>
      </p:sp>
      <p:sp>
        <p:nvSpPr>
          <p:cNvPr id="11" name="TextBox 10"/>
          <p:cNvSpPr txBox="1"/>
          <p:nvPr/>
        </p:nvSpPr>
        <p:spPr>
          <a:xfrm>
            <a:off x="6942130" y="5021759"/>
            <a:ext cx="1589498" cy="369332"/>
          </a:xfrm>
          <a:prstGeom prst="rect">
            <a:avLst/>
          </a:prstGeom>
          <a:noFill/>
        </p:spPr>
        <p:txBody>
          <a:bodyPr wrap="none" rtlCol="0">
            <a:spAutoFit/>
          </a:bodyPr>
          <a:lstStyle/>
          <a:p>
            <a:r>
              <a:rPr lang="en-US" dirty="0" smtClean="0"/>
              <a:t>User computer</a:t>
            </a:r>
            <a:endParaRPr lang="en-US" dirty="0"/>
          </a:p>
        </p:txBody>
      </p:sp>
      <p:pic>
        <p:nvPicPr>
          <p:cNvPr id="12" name="Picture 2" descr="http://cdn1.iconfinder.com/data/icons/flatforlinux/256/1%20-%20My%20Computer.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259338" y="3918363"/>
            <a:ext cx="951661" cy="951661"/>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http://icons.iconarchive.com/icons/deleket/scrap/256/User-icon.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978459" y="4280371"/>
            <a:ext cx="572394" cy="572395"/>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600200" y="5695889"/>
            <a:ext cx="2512276" cy="400110"/>
          </a:xfrm>
          <a:prstGeom prst="rect">
            <a:avLst/>
          </a:prstGeom>
          <a:noFill/>
        </p:spPr>
        <p:txBody>
          <a:bodyPr wrap="none" rtlCol="0">
            <a:spAutoFit/>
          </a:bodyPr>
          <a:lstStyle/>
          <a:p>
            <a:r>
              <a:rPr lang="en-US" sz="2000" dirty="0" smtClean="0"/>
              <a:t>Recommender system </a:t>
            </a:r>
            <a:endParaRPr lang="en-US" sz="2000" dirty="0"/>
          </a:p>
        </p:txBody>
      </p:sp>
      <p:sp>
        <p:nvSpPr>
          <p:cNvPr id="15" name="TextBox 14"/>
          <p:cNvSpPr txBox="1"/>
          <p:nvPr/>
        </p:nvSpPr>
        <p:spPr>
          <a:xfrm>
            <a:off x="4953000" y="3983535"/>
            <a:ext cx="2020505" cy="369332"/>
          </a:xfrm>
          <a:prstGeom prst="rect">
            <a:avLst/>
          </a:prstGeom>
          <a:noFill/>
        </p:spPr>
        <p:txBody>
          <a:bodyPr wrap="none" rtlCol="0">
            <a:spAutoFit/>
          </a:bodyPr>
          <a:lstStyle/>
          <a:p>
            <a:r>
              <a:rPr lang="en-US" dirty="0" smtClean="0"/>
              <a:t>Browsing behaviors</a:t>
            </a:r>
            <a:endParaRPr lang="en-US" dirty="0"/>
          </a:p>
        </p:txBody>
      </p:sp>
      <p:sp>
        <p:nvSpPr>
          <p:cNvPr id="16" name="Right Arrow 15"/>
          <p:cNvSpPr/>
          <p:nvPr/>
        </p:nvSpPr>
        <p:spPr>
          <a:xfrm rot="10800000">
            <a:off x="4648200" y="4308064"/>
            <a:ext cx="2438400" cy="517008"/>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grpSp>
        <p:nvGrpSpPr>
          <p:cNvPr id="17" name="Group 16"/>
          <p:cNvGrpSpPr/>
          <p:nvPr/>
        </p:nvGrpSpPr>
        <p:grpSpPr>
          <a:xfrm>
            <a:off x="1448338" y="3124202"/>
            <a:ext cx="1505540" cy="1220690"/>
            <a:chOff x="1448338" y="3429000"/>
            <a:chExt cx="1505540" cy="1220689"/>
          </a:xfrm>
        </p:grpSpPr>
        <p:sp>
          <p:nvSpPr>
            <p:cNvPr id="18" name="TextBox 17"/>
            <p:cNvSpPr txBox="1"/>
            <p:nvPr/>
          </p:nvSpPr>
          <p:spPr>
            <a:xfrm>
              <a:off x="1448338" y="4003358"/>
              <a:ext cx="1505540" cy="646331"/>
            </a:xfrm>
            <a:prstGeom prst="rect">
              <a:avLst/>
            </a:prstGeom>
            <a:noFill/>
          </p:spPr>
          <p:txBody>
            <a:bodyPr wrap="none" rtlCol="0">
              <a:spAutoFit/>
            </a:bodyPr>
            <a:lstStyle/>
            <a:p>
              <a:pPr algn="ctr"/>
              <a:r>
                <a:rPr lang="en-US" dirty="0" smtClean="0"/>
                <a:t>Most relevant </a:t>
              </a:r>
            </a:p>
            <a:p>
              <a:pPr algn="ctr"/>
              <a:r>
                <a:rPr lang="en-US" dirty="0" smtClean="0"/>
                <a:t>content</a:t>
              </a:r>
              <a:endParaRPr lang="en-US" dirty="0"/>
            </a:p>
          </p:txBody>
        </p:sp>
        <p:pic>
          <p:nvPicPr>
            <p:cNvPr id="19" name="Picture 2" descr="http://www.photonautes-associes.fr/ob/newob/images/tags/webpage.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03511" y="3429000"/>
              <a:ext cx="611089" cy="611090"/>
            </a:xfrm>
            <a:prstGeom prst="rect">
              <a:avLst/>
            </a:prstGeom>
            <a:noFill/>
            <a:extLst>
              <a:ext uri="{909E8E84-426E-40dd-AFC4-6F175D3DCCD1}">
                <a14:hiddenFill xmlns:a14="http://schemas.microsoft.com/office/drawing/2010/main">
                  <a:solidFill>
                    <a:srgbClr val="FFFFFF"/>
                  </a:solidFill>
                </a14:hiddenFill>
              </a:ext>
            </a:extLst>
          </p:spPr>
        </p:pic>
      </p:grpSp>
      <p:pic>
        <p:nvPicPr>
          <p:cNvPr id="20" name="Picture 2" descr="http://www.iconsdb.com/icons/preview/icon-sets/web-2-blue/database-xxl.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8602" y="3867091"/>
            <a:ext cx="1215381" cy="1215381"/>
          </a:xfrm>
          <a:prstGeom prst="rect">
            <a:avLst/>
          </a:prstGeom>
          <a:noFill/>
          <a:extLst>
            <a:ext uri="{909E8E84-426E-40dd-AFC4-6F175D3DCCD1}">
              <a14:hiddenFill xmlns:a14="http://schemas.microsoft.com/office/drawing/2010/main">
                <a:solidFill>
                  <a:srgbClr val="FFFFFF"/>
                </a:solidFill>
              </a14:hiddenFill>
            </a:ext>
          </a:extLst>
        </p:spPr>
      </p:pic>
      <p:grpSp>
        <p:nvGrpSpPr>
          <p:cNvPr id="21" name="Group 20"/>
          <p:cNvGrpSpPr/>
          <p:nvPr/>
        </p:nvGrpSpPr>
        <p:grpSpPr>
          <a:xfrm>
            <a:off x="5511580" y="1219201"/>
            <a:ext cx="1648784" cy="1189209"/>
            <a:chOff x="2057209" y="1488744"/>
            <a:chExt cx="1648784" cy="1189208"/>
          </a:xfrm>
        </p:grpSpPr>
        <p:pic>
          <p:nvPicPr>
            <p:cNvPr id="22" name="Picture 8" descr="http://www.opensecurityarchitecture.org/cms/images/OSA_images/icon_library/osa_user_black_hat.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471891" y="1540343"/>
              <a:ext cx="821856" cy="821857"/>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2057209" y="2277199"/>
              <a:ext cx="1648784" cy="369332"/>
            </a:xfrm>
            <a:prstGeom prst="rect">
              <a:avLst/>
            </a:prstGeom>
            <a:noFill/>
          </p:spPr>
          <p:txBody>
            <a:bodyPr wrap="none" rtlCol="0">
              <a:spAutoFit/>
            </a:bodyPr>
            <a:lstStyle/>
            <a:p>
              <a:r>
                <a:rPr lang="en-US" dirty="0"/>
                <a:t>p</a:t>
              </a:r>
              <a:r>
                <a:rPr lang="en-US" dirty="0" smtClean="0"/>
                <a:t>ollution attack</a:t>
              </a:r>
              <a:endParaRPr lang="en-US" dirty="0"/>
            </a:p>
          </p:txBody>
        </p:sp>
        <p:sp>
          <p:nvSpPr>
            <p:cNvPr id="24" name="Rounded Rectangle 23"/>
            <p:cNvSpPr/>
            <p:nvPr/>
          </p:nvSpPr>
          <p:spPr>
            <a:xfrm>
              <a:off x="2069719" y="1488744"/>
              <a:ext cx="1630889" cy="1189208"/>
            </a:xfrm>
            <a:prstGeom prst="roundRect">
              <a:avLst/>
            </a:prstGeom>
            <a:solidFill>
              <a:schemeClr val="accent1">
                <a:alpha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Down Arrow 24"/>
          <p:cNvSpPr/>
          <p:nvPr/>
        </p:nvSpPr>
        <p:spPr>
          <a:xfrm rot="1002685">
            <a:off x="5849254" y="2532936"/>
            <a:ext cx="518512" cy="15012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6" descr="http://www.acereport.org/wp-content/uploads/2011/11/radiation_symbol-03.gif"/>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376682" y="4021725"/>
            <a:ext cx="702675" cy="702676"/>
          </a:xfrm>
          <a:prstGeom prst="rect">
            <a:avLst/>
          </a:prstGeom>
          <a:noFill/>
          <a:extLst>
            <a:ext uri="{909E8E84-426E-40dd-AFC4-6F175D3DCCD1}">
              <a14:hiddenFill xmlns:a14="http://schemas.microsoft.com/office/drawing/2010/main">
                <a:solidFill>
                  <a:srgbClr val="FFFFFF"/>
                </a:solidFill>
              </a14:hiddenFill>
            </a:ext>
          </a:extLst>
        </p:spPr>
      </p:pic>
      <p:grpSp>
        <p:nvGrpSpPr>
          <p:cNvPr id="27" name="Group 26"/>
          <p:cNvGrpSpPr/>
          <p:nvPr/>
        </p:nvGrpSpPr>
        <p:grpSpPr>
          <a:xfrm>
            <a:off x="1295402" y="3025511"/>
            <a:ext cx="1442973" cy="1065780"/>
            <a:chOff x="4163982" y="1942910"/>
            <a:chExt cx="1442973" cy="1065780"/>
          </a:xfrm>
        </p:grpSpPr>
        <p:pic>
          <p:nvPicPr>
            <p:cNvPr id="28" name="Picture 8" descr="http://www.racoondev.com/sites/default/files/field/image/webpage-icon.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531557" y="1942910"/>
              <a:ext cx="694601" cy="694602"/>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p:cNvSpPr txBox="1"/>
            <p:nvPr/>
          </p:nvSpPr>
          <p:spPr>
            <a:xfrm>
              <a:off x="4163982" y="2639358"/>
              <a:ext cx="1442973" cy="369332"/>
            </a:xfrm>
            <a:prstGeom prst="rect">
              <a:avLst/>
            </a:prstGeom>
            <a:noFill/>
          </p:spPr>
          <p:txBody>
            <a:bodyPr wrap="none" rtlCol="0">
              <a:spAutoFit/>
            </a:bodyPr>
            <a:lstStyle/>
            <a:p>
              <a:r>
                <a:rPr lang="en-US" dirty="0" smtClean="0"/>
                <a:t>False content</a:t>
              </a:r>
              <a:endParaRPr lang="en-US" dirty="0"/>
            </a:p>
          </p:txBody>
        </p:sp>
      </p:grpSp>
      <p:sp>
        <p:nvSpPr>
          <p:cNvPr id="30" name="TextBox 29"/>
          <p:cNvSpPr txBox="1"/>
          <p:nvPr/>
        </p:nvSpPr>
        <p:spPr>
          <a:xfrm>
            <a:off x="4756526" y="3974068"/>
            <a:ext cx="2509108" cy="369332"/>
          </a:xfrm>
          <a:prstGeom prst="rect">
            <a:avLst/>
          </a:prstGeom>
          <a:noFill/>
        </p:spPr>
        <p:txBody>
          <a:bodyPr wrap="none" rtlCol="0">
            <a:spAutoFit/>
          </a:bodyPr>
          <a:lstStyle/>
          <a:p>
            <a:r>
              <a:rPr lang="en-US" dirty="0" smtClean="0">
                <a:solidFill>
                  <a:srgbClr val="FF0000"/>
                </a:solidFill>
              </a:rPr>
              <a:t>Fake Browsing behaviors</a:t>
            </a:r>
            <a:endParaRPr lang="en-US" dirty="0">
              <a:solidFill>
                <a:srgbClr val="FF0000"/>
              </a:solidFill>
            </a:endParaRPr>
          </a:p>
        </p:txBody>
      </p:sp>
      <p:sp>
        <p:nvSpPr>
          <p:cNvPr id="31" name="TextBox 30"/>
          <p:cNvSpPr txBox="1"/>
          <p:nvPr/>
        </p:nvSpPr>
        <p:spPr>
          <a:xfrm rot="20493386">
            <a:off x="8001402" y="3625641"/>
            <a:ext cx="855523" cy="584776"/>
          </a:xfrm>
          <a:prstGeom prst="rect">
            <a:avLst/>
          </a:prstGeom>
        </p:spPr>
        <p:style>
          <a:lnRef idx="2">
            <a:schemeClr val="accent6"/>
          </a:lnRef>
          <a:fillRef idx="1">
            <a:schemeClr val="lt1"/>
          </a:fillRef>
          <a:effectRef idx="0">
            <a:schemeClr val="accent6"/>
          </a:effectRef>
          <a:fontRef idx="minor">
            <a:schemeClr val="dk1"/>
          </a:fontRef>
        </p:style>
        <p:txBody>
          <a:bodyPr wrap="none" rtlCol="0">
            <a:spAutoFit/>
          </a:bodyPr>
          <a:lstStyle/>
          <a:p>
            <a:r>
              <a:rPr lang="en-US" sz="3200" b="1" dirty="0" smtClean="0"/>
              <a:t>Bob</a:t>
            </a:r>
            <a:endParaRPr lang="en-US" sz="3200" b="1" dirty="0"/>
          </a:p>
        </p:txBody>
      </p:sp>
    </p:spTree>
    <p:extLst>
      <p:ext uri="{BB962C8B-B14F-4D97-AF65-F5344CB8AC3E}">
        <p14:creationId xmlns:p14="http://schemas.microsoft.com/office/powerpoint/2010/main" val="364059930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31"/>
                                        </p:tgtEl>
                                        <p:attrNameLst>
                                          <p:attrName>style.visibility</p:attrName>
                                        </p:attrNameLst>
                                      </p:cBhvr>
                                      <p:to>
                                        <p:strVal val="visible"/>
                                      </p:to>
                                    </p:set>
                                    <p:animEffect transition="in" filter="wipe(down)">
                                      <p:cBhvr>
                                        <p:cTn id="18" dur="500"/>
                                        <p:tgtEl>
                                          <p:spTgt spid="31"/>
                                        </p:tgtEl>
                                      </p:cBhvr>
                                    </p:animEffect>
                                  </p:childTnLst>
                                </p:cTn>
                              </p:par>
                              <p:par>
                                <p:cTn id="19" presetID="16" presetClass="entr" presetSubtype="21"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barn(inVertical)">
                                      <p:cBhvr>
                                        <p:cTn id="21" dur="500"/>
                                        <p:tgtEl>
                                          <p:spTgt spid="1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500"/>
                                        <p:tgtEl>
                                          <p:spTgt spid="11"/>
                                        </p:tgtEl>
                                      </p:cBhvr>
                                    </p:animEffect>
                                  </p:childTnLst>
                                </p:cTn>
                              </p:par>
                              <p:par>
                                <p:cTn id="25" presetID="10" presetClass="entr" presetSubtype="0" fill="hold" nodeType="with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par>
                                <p:cTn id="28" presetID="1" presetClass="entr" presetSubtype="0" fill="hold" grpId="0" nodeType="withEffect">
                                  <p:stCondLst>
                                    <p:cond delay="0"/>
                                  </p:stCondLst>
                                  <p:childTnLst>
                                    <p:set>
                                      <p:cBhvr>
                                        <p:cTn id="29" dur="1" fill="hold">
                                          <p:stCondLst>
                                            <p:cond delay="0"/>
                                          </p:stCondLst>
                                        </p:cTn>
                                        <p:tgtEl>
                                          <p:spTgt spid="15"/>
                                        </p:tgtEl>
                                        <p:attrNameLst>
                                          <p:attrName>style.visibility</p:attrName>
                                        </p:attrNameLst>
                                      </p:cBhvr>
                                      <p:to>
                                        <p:strVal val="visible"/>
                                      </p:to>
                                    </p:set>
                                  </p:childTnLst>
                                </p:cTn>
                              </p:par>
                              <p:par>
                                <p:cTn id="30" presetID="10" presetClass="entr" presetSubtype="0" fill="hold" grpId="0" nodeType="with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par>
                                <p:cTn id="33" presetID="10" presetClass="entr" presetSubtype="0" fill="hold"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500"/>
                                        <p:tgtEl>
                                          <p:spTgt spid="13"/>
                                        </p:tgtEl>
                                      </p:cBhvr>
                                    </p:animEffect>
                                  </p:childTnLst>
                                </p:cTn>
                              </p:par>
                            </p:childTnLst>
                          </p:cTn>
                        </p:par>
                      </p:childTnLst>
                    </p:cTn>
                  </p:par>
                  <p:par>
                    <p:cTn id="36" fill="hold">
                      <p:stCondLst>
                        <p:cond delay="indefinite"/>
                      </p:stCondLst>
                      <p:childTnLst>
                        <p:par>
                          <p:cTn id="37" fill="hold">
                            <p:stCondLst>
                              <p:cond delay="0"/>
                            </p:stCondLst>
                            <p:childTnLst>
                              <p:par>
                                <p:cTn id="38" presetID="16" presetClass="entr" presetSubtype="21" fill="hold" nodeType="clickEffect">
                                  <p:stCondLst>
                                    <p:cond delay="0"/>
                                  </p:stCondLst>
                                  <p:childTnLst>
                                    <p:set>
                                      <p:cBhvr>
                                        <p:cTn id="39" dur="1" fill="hold">
                                          <p:stCondLst>
                                            <p:cond delay="0"/>
                                          </p:stCondLst>
                                        </p:cTn>
                                        <p:tgtEl>
                                          <p:spTgt spid="20"/>
                                        </p:tgtEl>
                                        <p:attrNameLst>
                                          <p:attrName>style.visibility</p:attrName>
                                        </p:attrNameLst>
                                      </p:cBhvr>
                                      <p:to>
                                        <p:strVal val="visible"/>
                                      </p:to>
                                    </p:set>
                                    <p:animEffect transition="in" filter="barn(inVertical)">
                                      <p:cBhvr>
                                        <p:cTn id="40" dur="500"/>
                                        <p:tgtEl>
                                          <p:spTgt spid="20"/>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fade">
                                      <p:cBhvr>
                                        <p:cTn id="43" dur="500"/>
                                        <p:tgtEl>
                                          <p:spTgt spid="10"/>
                                        </p:tgtEl>
                                      </p:cBhvr>
                                    </p:animEffect>
                                  </p:childTnLst>
                                </p:cTn>
                              </p:par>
                              <p:par>
                                <p:cTn id="44" presetID="16" presetClass="entr" presetSubtype="21" fill="hold" nodeType="withEffect">
                                  <p:stCondLst>
                                    <p:cond delay="0"/>
                                  </p:stCondLst>
                                  <p:childTnLst>
                                    <p:set>
                                      <p:cBhvr>
                                        <p:cTn id="45" dur="1" fill="hold">
                                          <p:stCondLst>
                                            <p:cond delay="0"/>
                                          </p:stCondLst>
                                        </p:cTn>
                                        <p:tgtEl>
                                          <p:spTgt spid="17"/>
                                        </p:tgtEl>
                                        <p:attrNameLst>
                                          <p:attrName>style.visibility</p:attrName>
                                        </p:attrNameLst>
                                      </p:cBhvr>
                                      <p:to>
                                        <p:strVal val="visible"/>
                                      </p:to>
                                    </p:set>
                                    <p:animEffect transition="in" filter="barn(inVertical)">
                                      <p:cBhvr>
                                        <p:cTn id="46" dur="500"/>
                                        <p:tgtEl>
                                          <p:spTgt spid="17"/>
                                        </p:tgtEl>
                                      </p:cBhvr>
                                    </p:animEffect>
                                  </p:childTnLst>
                                </p:cTn>
                              </p:par>
                            </p:childTnLst>
                          </p:cTn>
                        </p:par>
                      </p:childTnLst>
                    </p:cTn>
                  </p:par>
                  <p:par>
                    <p:cTn id="47" fill="hold">
                      <p:stCondLst>
                        <p:cond delay="indefinite"/>
                      </p:stCondLst>
                      <p:childTnLst>
                        <p:par>
                          <p:cTn id="48" fill="hold">
                            <p:stCondLst>
                              <p:cond delay="0"/>
                            </p:stCondLst>
                            <p:childTnLst>
                              <p:par>
                                <p:cTn id="49" presetID="63" presetClass="path" presetSubtype="0" accel="50000" decel="50000" fill="hold" nodeType="clickEffect">
                                  <p:stCondLst>
                                    <p:cond delay="0"/>
                                  </p:stCondLst>
                                  <p:childTnLst>
                                    <p:animMotion origin="layout" path="M 5E-6 1.11111E-6 L 0.58438 -0.05556 " pathEditMode="relative" rAng="0" ptsTypes="AA">
                                      <p:cBhvr>
                                        <p:cTn id="50" dur="2000" fill="hold"/>
                                        <p:tgtEl>
                                          <p:spTgt spid="17"/>
                                        </p:tgtEl>
                                        <p:attrNameLst>
                                          <p:attrName>ppt_x</p:attrName>
                                          <p:attrName>ppt_y</p:attrName>
                                        </p:attrNameLst>
                                      </p:cBhvr>
                                      <p:rCtr x="29219" y="-2778"/>
                                    </p:animMotion>
                                  </p:childTnLst>
                                </p:cTn>
                              </p:par>
                            </p:childTnLst>
                          </p:cTn>
                        </p:par>
                      </p:childTnLst>
                    </p:cTn>
                  </p:par>
                  <p:par>
                    <p:cTn id="51" fill="hold">
                      <p:stCondLst>
                        <p:cond delay="indefinite"/>
                      </p:stCondLst>
                      <p:childTnLst>
                        <p:par>
                          <p:cTn id="52" fill="hold">
                            <p:stCondLst>
                              <p:cond delay="0"/>
                            </p:stCondLst>
                            <p:childTnLst>
                              <p:par>
                                <p:cTn id="53" presetID="22" presetClass="entr" presetSubtype="4" fill="hold" grpId="0" nodeType="clickEffect">
                                  <p:stCondLst>
                                    <p:cond delay="0"/>
                                  </p:stCondLst>
                                  <p:childTnLst>
                                    <p:set>
                                      <p:cBhvr>
                                        <p:cTn id="54" dur="1" fill="hold">
                                          <p:stCondLst>
                                            <p:cond delay="0"/>
                                          </p:stCondLst>
                                        </p:cTn>
                                        <p:tgtEl>
                                          <p:spTgt spid="25"/>
                                        </p:tgtEl>
                                        <p:attrNameLst>
                                          <p:attrName>style.visibility</p:attrName>
                                        </p:attrNameLst>
                                      </p:cBhvr>
                                      <p:to>
                                        <p:strVal val="visible"/>
                                      </p:to>
                                    </p:set>
                                    <p:animEffect transition="in" filter="wipe(down)">
                                      <p:cBhvr>
                                        <p:cTn id="55" dur="500"/>
                                        <p:tgtEl>
                                          <p:spTgt spid="25"/>
                                        </p:tgtEl>
                                      </p:cBhvr>
                                    </p:animEffect>
                                  </p:childTnLst>
                                </p:cTn>
                              </p:par>
                            </p:childTnLst>
                          </p:cTn>
                        </p:par>
                      </p:childTnLst>
                    </p:cTn>
                  </p:par>
                  <p:par>
                    <p:cTn id="56" fill="hold">
                      <p:stCondLst>
                        <p:cond delay="indefinite"/>
                      </p:stCondLst>
                      <p:childTnLst>
                        <p:par>
                          <p:cTn id="57" fill="hold">
                            <p:stCondLst>
                              <p:cond delay="0"/>
                            </p:stCondLst>
                            <p:childTnLst>
                              <p:par>
                                <p:cTn id="58" presetID="16" presetClass="entr" presetSubtype="21" fill="hold" nodeType="clickEffect">
                                  <p:stCondLst>
                                    <p:cond delay="0"/>
                                  </p:stCondLst>
                                  <p:childTnLst>
                                    <p:set>
                                      <p:cBhvr>
                                        <p:cTn id="59" dur="1" fill="hold">
                                          <p:stCondLst>
                                            <p:cond delay="0"/>
                                          </p:stCondLst>
                                        </p:cTn>
                                        <p:tgtEl>
                                          <p:spTgt spid="21"/>
                                        </p:tgtEl>
                                        <p:attrNameLst>
                                          <p:attrName>style.visibility</p:attrName>
                                        </p:attrNameLst>
                                      </p:cBhvr>
                                      <p:to>
                                        <p:strVal val="visible"/>
                                      </p:to>
                                    </p:set>
                                    <p:animEffect transition="in" filter="barn(inVertical)">
                                      <p:cBhvr>
                                        <p:cTn id="60" dur="500"/>
                                        <p:tgtEl>
                                          <p:spTgt spid="21"/>
                                        </p:tgtEl>
                                      </p:cBhvr>
                                    </p:animEffect>
                                  </p:childTnLst>
                                </p:cTn>
                              </p:par>
                              <p:par>
                                <p:cTn id="61" presetID="1" presetClass="exit" presetSubtype="0" fill="hold" nodeType="withEffect">
                                  <p:stCondLst>
                                    <p:cond delay="0"/>
                                  </p:stCondLst>
                                  <p:childTnLst>
                                    <p:set>
                                      <p:cBhvr>
                                        <p:cTn id="62" dur="1" fill="hold">
                                          <p:stCondLst>
                                            <p:cond delay="0"/>
                                          </p:stCondLst>
                                        </p:cTn>
                                        <p:tgtEl>
                                          <p:spTgt spid="17"/>
                                        </p:tgtEl>
                                        <p:attrNameLst>
                                          <p:attrName>style.visibility</p:attrName>
                                        </p:attrNameLst>
                                      </p:cBhvr>
                                      <p:to>
                                        <p:strVal val="hidden"/>
                                      </p:to>
                                    </p:set>
                                  </p:childTnLst>
                                </p:cTn>
                              </p:par>
                              <p:par>
                                <p:cTn id="63" presetID="1" presetClass="entr" presetSubtype="0" fill="hold" grpId="0" nodeType="withEffect">
                                  <p:stCondLst>
                                    <p:cond delay="0"/>
                                  </p:stCondLst>
                                  <p:childTnLst>
                                    <p:set>
                                      <p:cBhvr>
                                        <p:cTn id="64" dur="1" fill="hold">
                                          <p:stCondLst>
                                            <p:cond delay="0"/>
                                          </p:stCondLst>
                                        </p:cTn>
                                        <p:tgtEl>
                                          <p:spTgt spid="30"/>
                                        </p:tgtEl>
                                        <p:attrNameLst>
                                          <p:attrName>style.visibility</p:attrName>
                                        </p:attrNameLst>
                                      </p:cBhvr>
                                      <p:to>
                                        <p:strVal val="visible"/>
                                      </p:to>
                                    </p:set>
                                  </p:childTnLst>
                                </p:cTn>
                              </p:par>
                              <p:par>
                                <p:cTn id="65" presetID="1" presetClass="exit" presetSubtype="0" fill="hold" grpId="1" nodeType="withEffect">
                                  <p:stCondLst>
                                    <p:cond delay="0"/>
                                  </p:stCondLst>
                                  <p:childTnLst>
                                    <p:set>
                                      <p:cBhvr>
                                        <p:cTn id="66" dur="1" fill="hold">
                                          <p:stCondLst>
                                            <p:cond delay="0"/>
                                          </p:stCondLst>
                                        </p:cTn>
                                        <p:tgtEl>
                                          <p:spTgt spid="15"/>
                                        </p:tgtEl>
                                        <p:attrNameLst>
                                          <p:attrName>style.visibility</p:attrName>
                                        </p:attrNameLst>
                                      </p:cBhvr>
                                      <p:to>
                                        <p:strVal val="hidden"/>
                                      </p:to>
                                    </p:set>
                                  </p:childTnLst>
                                </p:cTn>
                              </p:par>
                            </p:childTnLst>
                          </p:cTn>
                        </p:par>
                      </p:childTnLst>
                    </p:cTn>
                  </p:par>
                  <p:par>
                    <p:cTn id="67" fill="hold">
                      <p:stCondLst>
                        <p:cond delay="indefinite"/>
                      </p:stCondLst>
                      <p:childTnLst>
                        <p:par>
                          <p:cTn id="68" fill="hold">
                            <p:stCondLst>
                              <p:cond delay="0"/>
                            </p:stCondLst>
                            <p:childTnLst>
                              <p:par>
                                <p:cTn id="69" presetID="21" presetClass="entr" presetSubtype="1" fill="hold" nodeType="clickEffect">
                                  <p:stCondLst>
                                    <p:cond delay="0"/>
                                  </p:stCondLst>
                                  <p:childTnLst>
                                    <p:set>
                                      <p:cBhvr>
                                        <p:cTn id="70" dur="1" fill="hold">
                                          <p:stCondLst>
                                            <p:cond delay="0"/>
                                          </p:stCondLst>
                                        </p:cTn>
                                        <p:tgtEl>
                                          <p:spTgt spid="26"/>
                                        </p:tgtEl>
                                        <p:attrNameLst>
                                          <p:attrName>style.visibility</p:attrName>
                                        </p:attrNameLst>
                                      </p:cBhvr>
                                      <p:to>
                                        <p:strVal val="visible"/>
                                      </p:to>
                                    </p:set>
                                    <p:animEffect transition="in" filter="wheel(1)">
                                      <p:cBhvr>
                                        <p:cTn id="71" dur="2000"/>
                                        <p:tgtEl>
                                          <p:spTgt spid="26"/>
                                        </p:tgtEl>
                                      </p:cBhvr>
                                    </p:animEffect>
                                  </p:childTnLst>
                                </p:cTn>
                              </p:par>
                            </p:childTnLst>
                          </p:cTn>
                        </p:par>
                      </p:childTnLst>
                    </p:cTn>
                  </p:par>
                  <p:par>
                    <p:cTn id="72" fill="hold">
                      <p:stCondLst>
                        <p:cond delay="indefinite"/>
                      </p:stCondLst>
                      <p:childTnLst>
                        <p:par>
                          <p:cTn id="73" fill="hold">
                            <p:stCondLst>
                              <p:cond delay="0"/>
                            </p:stCondLst>
                            <p:childTnLst>
                              <p:par>
                                <p:cTn id="74" presetID="16" presetClass="entr" presetSubtype="21" fill="hold" nodeType="clickEffect">
                                  <p:stCondLst>
                                    <p:cond delay="0"/>
                                  </p:stCondLst>
                                  <p:childTnLst>
                                    <p:set>
                                      <p:cBhvr>
                                        <p:cTn id="75" dur="1" fill="hold">
                                          <p:stCondLst>
                                            <p:cond delay="0"/>
                                          </p:stCondLst>
                                        </p:cTn>
                                        <p:tgtEl>
                                          <p:spTgt spid="27"/>
                                        </p:tgtEl>
                                        <p:attrNameLst>
                                          <p:attrName>style.visibility</p:attrName>
                                        </p:attrNameLst>
                                      </p:cBhvr>
                                      <p:to>
                                        <p:strVal val="visible"/>
                                      </p:to>
                                    </p:set>
                                    <p:animEffect transition="in" filter="barn(inVertical)">
                                      <p:cBhvr>
                                        <p:cTn id="76" dur="500"/>
                                        <p:tgtEl>
                                          <p:spTgt spid="27"/>
                                        </p:tgtEl>
                                      </p:cBhvr>
                                    </p:animEffect>
                                  </p:childTnLst>
                                </p:cTn>
                              </p:par>
                            </p:childTnLst>
                          </p:cTn>
                        </p:par>
                      </p:childTnLst>
                    </p:cTn>
                  </p:par>
                  <p:par>
                    <p:cTn id="77" fill="hold">
                      <p:stCondLst>
                        <p:cond delay="indefinite"/>
                      </p:stCondLst>
                      <p:childTnLst>
                        <p:par>
                          <p:cTn id="78" fill="hold">
                            <p:stCondLst>
                              <p:cond delay="0"/>
                            </p:stCondLst>
                            <p:childTnLst>
                              <p:par>
                                <p:cTn id="79" presetID="63" presetClass="path" presetSubtype="0" accel="50000" decel="50000" fill="hold" nodeType="clickEffect">
                                  <p:stCondLst>
                                    <p:cond delay="0"/>
                                  </p:stCondLst>
                                  <p:childTnLst>
                                    <p:animMotion origin="layout" path="M -1.66667E-6 -4.44444E-6 L 0.59688 -0.05208 " pathEditMode="relative" rAng="0" ptsTypes="AA">
                                      <p:cBhvr>
                                        <p:cTn id="80" dur="2000" fill="hold"/>
                                        <p:tgtEl>
                                          <p:spTgt spid="27"/>
                                        </p:tgtEl>
                                        <p:attrNameLst>
                                          <p:attrName>ppt_x</p:attrName>
                                          <p:attrName>ppt_y</p:attrName>
                                        </p:attrNameLst>
                                      </p:cBhvr>
                                      <p:rCtr x="29844" y="-261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p:bldP spid="10" grpId="0"/>
      <p:bldP spid="11" grpId="0"/>
      <p:bldP spid="14" grpId="0"/>
      <p:bldP spid="15" grpId="0"/>
      <p:bldP spid="15" grpId="1"/>
      <p:bldP spid="16" grpId="0" animBg="1"/>
      <p:bldP spid="25" grpId="0" animBg="1"/>
      <p:bldP spid="30" grpId="0"/>
      <p:bldP spid="31"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Pollution Attack on Search Engine</a:t>
            </a:r>
            <a:endParaRPr lang="en-US" dirty="0"/>
          </a:p>
        </p:txBody>
      </p:sp>
      <p:sp>
        <p:nvSpPr>
          <p:cNvPr id="6" name="Slide Number Placeholder 5"/>
          <p:cNvSpPr>
            <a:spLocks noGrp="1"/>
          </p:cNvSpPr>
          <p:nvPr>
            <p:ph type="sldNum" sz="quarter" idx="12"/>
          </p:nvPr>
        </p:nvSpPr>
        <p:spPr/>
        <p:txBody>
          <a:bodyPr/>
          <a:lstStyle/>
          <a:p>
            <a:fld id="{560B41AF-03B6-4033-82EA-472D37EE02ED}" type="slidenum">
              <a:rPr lang="en-US" smtClean="0"/>
              <a:t>59</a:t>
            </a:fld>
            <a:endParaRPr lang="en-US"/>
          </a:p>
        </p:txBody>
      </p:sp>
      <p:pic>
        <p:nvPicPr>
          <p:cNvPr id="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19350" y="1197804"/>
            <a:ext cx="5505450" cy="4429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19350" y="5495925"/>
            <a:ext cx="5391150" cy="904875"/>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pic>
      <p:sp>
        <p:nvSpPr>
          <p:cNvPr id="10" name="Right Arrow 9"/>
          <p:cNvSpPr/>
          <p:nvPr/>
        </p:nvSpPr>
        <p:spPr>
          <a:xfrm rot="20231121">
            <a:off x="1590851" y="5807860"/>
            <a:ext cx="533400" cy="45243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p:cNvSpPr/>
          <p:nvPr/>
        </p:nvSpPr>
        <p:spPr>
          <a:xfrm>
            <a:off x="2362200" y="5529318"/>
            <a:ext cx="5334000" cy="850087"/>
          </a:xfrm>
          <a:prstGeom prst="roundRect">
            <a:avLst/>
          </a:prstGeom>
          <a:solidFill>
            <a:schemeClr val="accent2">
              <a:alpha val="0"/>
            </a:schemeClr>
          </a:solidFill>
          <a:ln w="38100"/>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3" name="Right Arrow 12"/>
          <p:cNvSpPr/>
          <p:nvPr/>
        </p:nvSpPr>
        <p:spPr>
          <a:xfrm rot="20231121">
            <a:off x="1590851" y="1464460"/>
            <a:ext cx="533400" cy="45243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p:cNvSpPr/>
          <p:nvPr/>
        </p:nvSpPr>
        <p:spPr>
          <a:xfrm>
            <a:off x="2362200" y="1185918"/>
            <a:ext cx="5334000" cy="850087"/>
          </a:xfrm>
          <a:prstGeom prst="roundRect">
            <a:avLst/>
          </a:prstGeom>
          <a:solidFill>
            <a:schemeClr val="accent2">
              <a:alpha val="0"/>
            </a:schemeClr>
          </a:solidFill>
          <a:ln w="38100"/>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TextBox 14"/>
          <p:cNvSpPr txBox="1"/>
          <p:nvPr/>
        </p:nvSpPr>
        <p:spPr>
          <a:xfrm>
            <a:off x="457200" y="6000689"/>
            <a:ext cx="1106768" cy="400110"/>
          </a:xfrm>
          <a:prstGeom prst="rect">
            <a:avLst/>
          </a:prstGeom>
          <a:noFill/>
        </p:spPr>
        <p:txBody>
          <a:bodyPr wrap="none" rtlCol="0">
            <a:spAutoFit/>
          </a:bodyPr>
          <a:lstStyle/>
          <a:p>
            <a:r>
              <a:rPr lang="en-US" sz="2000" dirty="0" smtClean="0">
                <a:solidFill>
                  <a:srgbClr val="FF0000"/>
                </a:solidFill>
              </a:rPr>
              <a:t>Rank 6th</a:t>
            </a:r>
            <a:endParaRPr lang="en-US" sz="2000" dirty="0">
              <a:solidFill>
                <a:srgbClr val="FF0000"/>
              </a:solidFill>
            </a:endParaRPr>
          </a:p>
        </p:txBody>
      </p:sp>
      <p:sp>
        <p:nvSpPr>
          <p:cNvPr id="16" name="TextBox 15"/>
          <p:cNvSpPr txBox="1"/>
          <p:nvPr/>
        </p:nvSpPr>
        <p:spPr>
          <a:xfrm>
            <a:off x="457201" y="1676337"/>
            <a:ext cx="1072329" cy="400110"/>
          </a:xfrm>
          <a:prstGeom prst="rect">
            <a:avLst/>
          </a:prstGeom>
          <a:noFill/>
        </p:spPr>
        <p:txBody>
          <a:bodyPr wrap="none" rtlCol="0">
            <a:spAutoFit/>
          </a:bodyPr>
          <a:lstStyle/>
          <a:p>
            <a:r>
              <a:rPr lang="en-US" sz="2000" dirty="0" smtClean="0">
                <a:solidFill>
                  <a:srgbClr val="FF0000"/>
                </a:solidFill>
              </a:rPr>
              <a:t>Rank 1st</a:t>
            </a:r>
            <a:endParaRPr lang="en-US" sz="2000" dirty="0">
              <a:solidFill>
                <a:srgbClr val="FF0000"/>
              </a:solidFill>
            </a:endParaRPr>
          </a:p>
        </p:txBody>
      </p:sp>
    </p:spTree>
    <p:extLst>
      <p:ext uri="{BB962C8B-B14F-4D97-AF65-F5344CB8AC3E}">
        <p14:creationId xmlns:p14="http://schemas.microsoft.com/office/powerpoint/2010/main" val="147422212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barn(inVertical)">
                                      <p:cBhvr>
                                        <p:cTn id="15" dur="500"/>
                                        <p:tgtEl>
                                          <p:spTgt spid="10"/>
                                        </p:tgtEl>
                                      </p:cBhvr>
                                    </p:animEffect>
                                  </p:childTnLst>
                                </p:cTn>
                              </p:par>
                              <p:par>
                                <p:cTn id="16" presetID="16" presetClass="entr" presetSubtype="21"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barn(inVertical)">
                                      <p:cBhvr>
                                        <p:cTn id="18" dur="500"/>
                                        <p:tgtEl>
                                          <p:spTgt spid="11"/>
                                        </p:tgtEl>
                                      </p:cBhvr>
                                    </p:animEffect>
                                  </p:childTnLst>
                                </p:cTn>
                              </p:par>
                              <p:par>
                                <p:cTn id="19" presetID="16" presetClass="entr" presetSubtype="21"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barn(inVertical)">
                                      <p:cBhvr>
                                        <p:cTn id="21" dur="500"/>
                                        <p:tgtEl>
                                          <p:spTgt spid="15"/>
                                        </p:tgtEl>
                                      </p:cBhvr>
                                    </p:animEffect>
                                  </p:childTnLst>
                                </p:cTn>
                              </p:par>
                            </p:childTnLst>
                          </p:cTn>
                        </p:par>
                      </p:childTnLst>
                    </p:cTn>
                  </p:par>
                  <p:par>
                    <p:cTn id="22" fill="hold">
                      <p:stCondLst>
                        <p:cond delay="indefinite"/>
                      </p:stCondLst>
                      <p:childTnLst>
                        <p:par>
                          <p:cTn id="23" fill="hold">
                            <p:stCondLst>
                              <p:cond delay="0"/>
                            </p:stCondLst>
                            <p:childTnLst>
                              <p:par>
                                <p:cTn id="24" presetID="64" presetClass="path" presetSubtype="0" accel="50000" decel="50000" fill="hold" nodeType="clickEffect">
                                  <p:stCondLst>
                                    <p:cond delay="0"/>
                                  </p:stCondLst>
                                  <p:childTnLst>
                                    <p:animMotion origin="layout" path="M 1.66667E-6 7.40741E-7 L -0.00104 -0.63704 " pathEditMode="relative" rAng="0" ptsTypes="AA">
                                      <p:cBhvr>
                                        <p:cTn id="25" dur="1000" fill="hold"/>
                                        <p:tgtEl>
                                          <p:spTgt spid="8"/>
                                        </p:tgtEl>
                                        <p:attrNameLst>
                                          <p:attrName>ppt_x</p:attrName>
                                          <p:attrName>ppt_y</p:attrName>
                                        </p:attrNameLst>
                                      </p:cBhvr>
                                      <p:rCtr x="-52" y="-31852"/>
                                    </p:animMotion>
                                  </p:childTnLst>
                                </p:cTn>
                              </p:par>
                              <p:par>
                                <p:cTn id="26" presetID="42" presetClass="path" presetSubtype="0" accel="50000" decel="50000" fill="hold" nodeType="withEffect">
                                  <p:stCondLst>
                                    <p:cond delay="0"/>
                                  </p:stCondLst>
                                  <p:childTnLst>
                                    <p:animMotion origin="layout" path="M 1.66667E-6 -3.33333E-6 L 0.00104 0.12153 " pathEditMode="relative" rAng="0" ptsTypes="AA">
                                      <p:cBhvr>
                                        <p:cTn id="27" dur="2000" fill="hold"/>
                                        <p:tgtEl>
                                          <p:spTgt spid="7"/>
                                        </p:tgtEl>
                                        <p:attrNameLst>
                                          <p:attrName>ppt_x</p:attrName>
                                          <p:attrName>ppt_y</p:attrName>
                                        </p:attrNameLst>
                                      </p:cBhvr>
                                      <p:rCtr x="52" y="6065"/>
                                    </p:animMotion>
                                  </p:childTnLst>
                                </p:cTn>
                              </p:par>
                              <p:par>
                                <p:cTn id="28" presetID="1" presetClass="exit" presetSubtype="0" fill="hold" grpId="1" nodeType="withEffect">
                                  <p:stCondLst>
                                    <p:cond delay="0"/>
                                  </p:stCondLst>
                                  <p:childTnLst>
                                    <p:set>
                                      <p:cBhvr>
                                        <p:cTn id="29" dur="1" fill="hold">
                                          <p:stCondLst>
                                            <p:cond delay="0"/>
                                          </p:stCondLst>
                                        </p:cTn>
                                        <p:tgtEl>
                                          <p:spTgt spid="10"/>
                                        </p:tgtEl>
                                        <p:attrNameLst>
                                          <p:attrName>style.visibility</p:attrName>
                                        </p:attrNameLst>
                                      </p:cBhvr>
                                      <p:to>
                                        <p:strVal val="hidden"/>
                                      </p:to>
                                    </p:set>
                                  </p:childTnLst>
                                </p:cTn>
                              </p:par>
                              <p:par>
                                <p:cTn id="30" presetID="1" presetClass="exit" presetSubtype="0" fill="hold" grpId="1" nodeType="withEffect">
                                  <p:stCondLst>
                                    <p:cond delay="0"/>
                                  </p:stCondLst>
                                  <p:childTnLst>
                                    <p:set>
                                      <p:cBhvr>
                                        <p:cTn id="31" dur="1" fill="hold">
                                          <p:stCondLst>
                                            <p:cond delay="0"/>
                                          </p:stCondLst>
                                        </p:cTn>
                                        <p:tgtEl>
                                          <p:spTgt spid="11"/>
                                        </p:tgtEl>
                                        <p:attrNameLst>
                                          <p:attrName>style.visibility</p:attrName>
                                        </p:attrNameLst>
                                      </p:cBhvr>
                                      <p:to>
                                        <p:strVal val="hidden"/>
                                      </p:to>
                                    </p:set>
                                  </p:childTnLst>
                                </p:cTn>
                              </p:par>
                              <p:par>
                                <p:cTn id="32" presetID="1" presetClass="exit" presetSubtype="0" fill="hold" grpId="1" nodeType="withEffect">
                                  <p:stCondLst>
                                    <p:cond delay="0"/>
                                  </p:stCondLst>
                                  <p:childTnLst>
                                    <p:set>
                                      <p:cBhvr>
                                        <p:cTn id="33" dur="1" fill="hold">
                                          <p:stCondLst>
                                            <p:cond delay="0"/>
                                          </p:stCondLst>
                                        </p:cTn>
                                        <p:tgtEl>
                                          <p:spTgt spid="15"/>
                                        </p:tgtEl>
                                        <p:attrNameLst>
                                          <p:attrName>style.visibility</p:attrName>
                                        </p:attrNameLst>
                                      </p:cBhvr>
                                      <p:to>
                                        <p:strVal val="hidden"/>
                                      </p:to>
                                    </p:set>
                                  </p:childTnLst>
                                </p:cTn>
                              </p:par>
                            </p:childTnLst>
                          </p:cTn>
                        </p:par>
                        <p:par>
                          <p:cTn id="34" fill="hold">
                            <p:stCondLst>
                              <p:cond delay="2000"/>
                            </p:stCondLst>
                            <p:childTnLst>
                              <p:par>
                                <p:cTn id="35" presetID="16" presetClass="entr" presetSubtype="21" fill="hold" grpId="0" nodeType="after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barn(inVertical)">
                                      <p:cBhvr>
                                        <p:cTn id="37" dur="500"/>
                                        <p:tgtEl>
                                          <p:spTgt spid="13"/>
                                        </p:tgtEl>
                                      </p:cBhvr>
                                    </p:animEffect>
                                  </p:childTnLst>
                                </p:cTn>
                              </p:par>
                              <p:par>
                                <p:cTn id="38" presetID="16" presetClass="entr" presetSubtype="21" fill="hold" grpId="0" nodeType="with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barn(inVertical)">
                                      <p:cBhvr>
                                        <p:cTn id="40" dur="500"/>
                                        <p:tgtEl>
                                          <p:spTgt spid="14"/>
                                        </p:tgtEl>
                                      </p:cBhvr>
                                    </p:animEffect>
                                  </p:childTnLst>
                                </p:cTn>
                              </p:par>
                              <p:par>
                                <p:cTn id="41" presetID="16" presetClass="entr" presetSubtype="21" fill="hold" grpId="0" nodeType="with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barn(inVertical)">
                                      <p:cBhvr>
                                        <p:cTn id="4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1" grpId="0" animBg="1"/>
      <p:bldP spid="11" grpId="1" animBg="1"/>
      <p:bldP spid="13" grpId="0" animBg="1"/>
      <p:bldP spid="14" grpId="0" animBg="1"/>
      <p:bldP spid="15" grpId="0"/>
      <p:bldP spid="15" grpId="1"/>
      <p:bldP spid="1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Rectangle 1"/>
          <p:cNvSpPr>
            <a:spLocks noGrp="1" noChangeArrowheads="1"/>
          </p:cNvSpPr>
          <p:nvPr>
            <p:ph type="title"/>
          </p:nvPr>
        </p:nvSpPr>
        <p:spPr>
          <a:xfrm>
            <a:off x="457200" y="274638"/>
            <a:ext cx="8229600" cy="1143000"/>
          </a:xfrm>
          <a:ln/>
        </p:spPr>
        <p:txBody>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4000"/>
              <a:t>Figures of Each Type of Network</a:t>
            </a:r>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6988" y="1473200"/>
            <a:ext cx="6477000" cy="46450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Tree>
    <p:extLst>
      <p:ext uri="{BB962C8B-B14F-4D97-AF65-F5344CB8AC3E}">
        <p14:creationId xmlns:p14="http://schemas.microsoft.com/office/powerpoint/2010/main" val="2173884520"/>
      </p:ext>
    </p:extLst>
  </p:cSld>
  <p:clrMapOvr>
    <a:masterClrMapping/>
  </p:clrMapOvr>
  <p:transition xmlns:p14="http://schemas.microsoft.com/office/powerpoint/2010/main" spd="med"/>
  <p:timing>
    <p:tnLst>
      <p:par>
        <p:cTn xmlns:p14="http://schemas.microsoft.com/office/powerpoint/2010/main" id="1" dur="indefinite"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Pollution Attacks</a:t>
            </a:r>
            <a:endParaRPr lang="en-US" dirty="0"/>
          </a:p>
        </p:txBody>
      </p:sp>
      <p:sp>
        <p:nvSpPr>
          <p:cNvPr id="4" name="Slide Number Placeholder 3"/>
          <p:cNvSpPr>
            <a:spLocks noGrp="1"/>
          </p:cNvSpPr>
          <p:nvPr>
            <p:ph type="sldNum" sz="quarter" idx="12"/>
          </p:nvPr>
        </p:nvSpPr>
        <p:spPr/>
        <p:txBody>
          <a:bodyPr/>
          <a:lstStyle/>
          <a:p>
            <a:pPr>
              <a:defRPr/>
            </a:pPr>
            <a:fld id="{495ADB0F-E9F2-1D42-9E15-ECDE97EFB0F8}" type="slidenum">
              <a:rPr lang="en-US" smtClean="0"/>
              <a:pPr>
                <a:defRPr/>
              </a:pPr>
              <a:t>60</a:t>
            </a:fld>
            <a:endParaRPr lang="en-US"/>
          </a:p>
        </p:txBody>
      </p:sp>
      <p:pic>
        <p:nvPicPr>
          <p:cNvPr id="7" name="pollution attack on macy's shopping.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817852" y="1685614"/>
            <a:ext cx="7547031" cy="4056529"/>
          </a:xfrm>
          <a:prstGeom prst="rect">
            <a:avLst/>
          </a:prstGeom>
        </p:spPr>
      </p:pic>
      <p:sp>
        <p:nvSpPr>
          <p:cNvPr id="8" name="TextBox 7"/>
          <p:cNvSpPr txBox="1"/>
          <p:nvPr/>
        </p:nvSpPr>
        <p:spPr>
          <a:xfrm>
            <a:off x="1056617" y="6072285"/>
            <a:ext cx="7297588" cy="523220"/>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r>
              <a:rPr lang="en-US" sz="1400" b="1" dirty="0">
                <a:solidFill>
                  <a:srgbClr val="1F497D"/>
                </a:solidFill>
              </a:rPr>
              <a:t>Take This Personally: Pollution Attacks on Personalized </a:t>
            </a:r>
            <a:r>
              <a:rPr lang="en-US" sz="1400" b="1" dirty="0" smtClean="0">
                <a:solidFill>
                  <a:srgbClr val="1F497D"/>
                </a:solidFill>
              </a:rPr>
              <a:t>Services. </a:t>
            </a:r>
            <a:r>
              <a:rPr lang="en-US" sz="1400" dirty="0" smtClean="0"/>
              <a:t>X</a:t>
            </a:r>
            <a:r>
              <a:rPr lang="en-US" sz="1400" dirty="0"/>
              <a:t>. Xing, W. Ming, D. </a:t>
            </a:r>
            <a:r>
              <a:rPr lang="en-US" sz="1400" dirty="0" err="1"/>
              <a:t>Doozan</a:t>
            </a:r>
            <a:r>
              <a:rPr lang="en-US" sz="1400" dirty="0"/>
              <a:t>, A. </a:t>
            </a:r>
            <a:r>
              <a:rPr lang="en-US" sz="1400" dirty="0" err="1"/>
              <a:t>Snoeren</a:t>
            </a:r>
            <a:r>
              <a:rPr lang="en-US" sz="1400" dirty="0"/>
              <a:t>, N. Feamster, W. </a:t>
            </a:r>
            <a:r>
              <a:rPr lang="en-US" sz="1400" dirty="0" smtClean="0"/>
              <a:t>Lee.  In </a:t>
            </a:r>
            <a:r>
              <a:rPr lang="en-US" sz="1400" i="1" dirty="0"/>
              <a:t>USENIX Security Symposium</a:t>
            </a:r>
            <a:r>
              <a:rPr lang="en-US" sz="1400" dirty="0"/>
              <a:t>, 2013</a:t>
            </a:r>
            <a:r>
              <a:rPr lang="en-US" sz="1400" dirty="0" smtClean="0"/>
              <a:t>.</a:t>
            </a:r>
            <a:endParaRPr lang="en-US" sz="1400" b="1" dirty="0">
              <a:solidFill>
                <a:srgbClr val="FF0000"/>
              </a:solidFill>
            </a:endParaRPr>
          </a:p>
        </p:txBody>
      </p:sp>
    </p:spTree>
    <p:extLst>
      <p:ext uri="{BB962C8B-B14F-4D97-AF65-F5344CB8AC3E}">
        <p14:creationId xmlns:p14="http://schemas.microsoft.com/office/powerpoint/2010/main" val="2605269808"/>
      </p:ext>
    </p:extLst>
  </p:cSld>
  <p:clrMapOvr>
    <a:masterClrMapping/>
  </p:clrMapOvr>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7"/>
                                        </p:tgtEl>
                                      </p:cBhvr>
                                    </p:cmd>
                                  </p:childTnLst>
                                </p:cTn>
                              </p:par>
                            </p:childTnLst>
                          </p:cTn>
                        </p:par>
                      </p:childTnLst>
                    </p:cTn>
                  </p:par>
                </p:childTnLst>
              </p:cTn>
              <p:nextCondLst>
                <p:cond evt="onClick" delay="0">
                  <p:tgtEl>
                    <p:spTgt spid="7"/>
                  </p:tgtEl>
                </p:cond>
              </p:nextCondLst>
            </p:seq>
            <p:video>
              <p:cMediaNode vol="80000">
                <p:cTn id="7" fill="hold" display="0">
                  <p:stCondLst>
                    <p:cond delay="indefinite"/>
                  </p:stCondLst>
                </p:cTn>
                <p:tgtEl>
                  <p:spTgt spid="7"/>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1"/>
          <p:cNvSpPr>
            <a:spLocks noGrp="1" noChangeArrowheads="1"/>
          </p:cNvSpPr>
          <p:nvPr>
            <p:ph type="title"/>
          </p:nvPr>
        </p:nvSpPr>
        <p:spPr>
          <a:xfrm>
            <a:off x="457200" y="274638"/>
            <a:ext cx="8229600" cy="1143000"/>
          </a:xfrm>
          <a:ln/>
        </p:spPr>
        <p:txBody>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t>Defining Connectivity</a:t>
            </a:r>
          </a:p>
        </p:txBody>
      </p:sp>
      <p:sp>
        <p:nvSpPr>
          <p:cNvPr id="8194" name="Rectangle 2"/>
          <p:cNvSpPr>
            <a:spLocks noGrp="1" noChangeArrowheads="1"/>
          </p:cNvSpPr>
          <p:nvPr>
            <p:ph type="body" idx="1"/>
          </p:nvPr>
        </p:nvSpPr>
        <p:spPr>
          <a:xfrm>
            <a:off x="457200" y="1600200"/>
            <a:ext cx="8229600" cy="4525963"/>
          </a:xfrm>
          <a:ln/>
        </p:spPr>
        <p:txBody>
          <a:bodyPr/>
          <a:lstStyle/>
          <a:p>
            <a:pPr marL="341313" indent="-341313">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t>Nodes are said to be connected if, after some fraction of nodes and links </a:t>
            </a:r>
          </a:p>
          <a:p>
            <a:pPr marL="341313" indent="-341313">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t>Analysis involves the ability of an adversary to bisect a network given the successful probability of attack on nodes/links</a:t>
            </a:r>
          </a:p>
        </p:txBody>
      </p:sp>
    </p:spTree>
    <p:extLst>
      <p:ext uri="{BB962C8B-B14F-4D97-AF65-F5344CB8AC3E}">
        <p14:creationId xmlns:p14="http://schemas.microsoft.com/office/powerpoint/2010/main" val="1270653624"/>
      </p:ext>
    </p:extLst>
  </p:cSld>
  <p:clrMapOvr>
    <a:masterClrMapping/>
  </p:clrMapOvr>
  <p:transition xmlns:p14="http://schemas.microsoft.com/office/powerpoint/2010/main" spd="med"/>
  <p:timing>
    <p:tnLst>
      <p:par>
        <p:cTn xmlns:p14="http://schemas.microsoft.com/office/powerpoint/2010/main" id="1" dur="indefinite"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Rectangle 1"/>
          <p:cNvSpPr>
            <a:spLocks noGrp="1" noChangeArrowheads="1"/>
          </p:cNvSpPr>
          <p:nvPr>
            <p:ph type="title"/>
          </p:nvPr>
        </p:nvSpPr>
        <p:spPr>
          <a:xfrm>
            <a:off x="457200" y="274638"/>
            <a:ext cx="8229600" cy="1143000"/>
          </a:xfrm>
          <a:ln/>
        </p:spPr>
        <p:txBody>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t>Reliability</a:t>
            </a:r>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2200" y="1676400"/>
            <a:ext cx="4443413" cy="496093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Tree>
    <p:extLst>
      <p:ext uri="{BB962C8B-B14F-4D97-AF65-F5344CB8AC3E}">
        <p14:creationId xmlns:p14="http://schemas.microsoft.com/office/powerpoint/2010/main" val="785704393"/>
      </p:ext>
    </p:extLst>
  </p:cSld>
  <p:clrMapOvr>
    <a:masterClrMapping/>
  </p:clrMapOvr>
  <p:transition xmlns:p14="http://schemas.microsoft.com/office/powerpoint/2010/main" spd="med"/>
  <p:timing>
    <p:tnLst>
      <p:par>
        <p:cTn xmlns:p14="http://schemas.microsoft.com/office/powerpoint/2010/main" id="1" dur="indefinite"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1"/>
          <p:cNvSpPr>
            <a:spLocks noGrp="1" noChangeArrowheads="1"/>
          </p:cNvSpPr>
          <p:nvPr>
            <p:ph type="title"/>
          </p:nvPr>
        </p:nvSpPr>
        <p:spPr>
          <a:xfrm>
            <a:off x="457200" y="274638"/>
            <a:ext cx="8229600" cy="1143000"/>
          </a:xfrm>
          <a:ln/>
        </p:spPr>
        <p:txBody>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t>Origins of Packet Switching</a:t>
            </a:r>
          </a:p>
        </p:txBody>
      </p:sp>
      <p:sp>
        <p:nvSpPr>
          <p:cNvPr id="10242" name="Rectangle 2"/>
          <p:cNvSpPr>
            <a:spLocks noGrp="1" noChangeArrowheads="1"/>
          </p:cNvSpPr>
          <p:nvPr>
            <p:ph type="body" idx="1"/>
          </p:nvPr>
        </p:nvSpPr>
        <p:spPr>
          <a:xfrm>
            <a:off x="457200" y="1600200"/>
            <a:ext cx="8229600" cy="4525963"/>
          </a:xfrm>
          <a:ln/>
        </p:spPr>
        <p:txBody>
          <a:bodyPr/>
          <a:lstStyle/>
          <a:p>
            <a:pPr marL="341313" indent="-341313">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t>Conventional systems try only a small subset of potential paths</a:t>
            </a:r>
          </a:p>
          <a:p>
            <a:pPr marL="341313" indent="-341313">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t>What if, instead, the communications system could try a larger percentage of paths?</a:t>
            </a:r>
          </a:p>
          <a:p>
            <a:pPr marL="341313" indent="-341313">
              <a:buFont typeface="Arial"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t>Goal: Building reliable systems out of unreliable components at lowest cost</a:t>
            </a:r>
          </a:p>
        </p:txBody>
      </p:sp>
    </p:spTree>
    <p:extLst>
      <p:ext uri="{BB962C8B-B14F-4D97-AF65-F5344CB8AC3E}">
        <p14:creationId xmlns:p14="http://schemas.microsoft.com/office/powerpoint/2010/main" val="1392714641"/>
      </p:ext>
    </p:extLst>
  </p:cSld>
  <p:clrMapOvr>
    <a:masterClrMapping/>
  </p:clrMapOvr>
  <p:transition xmlns:p14="http://schemas.microsoft.com/office/powerpoint/2010/main" spd="med"/>
  <p:timing>
    <p:tnLst>
      <p:par>
        <p:cTn xmlns:p14="http://schemas.microsoft.com/office/powerpoint/2010/main" id="1" dur="indefinite"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149</TotalTime>
  <Words>2689</Words>
  <Application>Microsoft Macintosh PowerPoint</Application>
  <PresentationFormat>On-screen Show (4:3)</PresentationFormat>
  <Paragraphs>418</Paragraphs>
  <Slides>60</Slides>
  <Notes>29</Notes>
  <HiddenSlides>0</HiddenSlides>
  <MMClips>1</MMClips>
  <ScaleCrop>false</ScaleCrop>
  <HeadingPairs>
    <vt:vector size="4" baseType="variant">
      <vt:variant>
        <vt:lpstr>Theme</vt:lpstr>
      </vt:variant>
      <vt:variant>
        <vt:i4>1</vt:i4>
      </vt:variant>
      <vt:variant>
        <vt:lpstr>Slide Titles</vt:lpstr>
      </vt:variant>
      <vt:variant>
        <vt:i4>60</vt:i4>
      </vt:variant>
    </vt:vector>
  </HeadingPairs>
  <TitlesOfParts>
    <vt:vector size="61" baseType="lpstr">
      <vt:lpstr>Office Theme</vt:lpstr>
      <vt:lpstr>Internet Security 101: From Packets to Propaganda</vt:lpstr>
      <vt:lpstr>A Brief History of the Internet</vt:lpstr>
      <vt:lpstr>Paul Baran</vt:lpstr>
      <vt:lpstr>Biographical/Research Notes</vt:lpstr>
      <vt:lpstr>“On Distributed Communications Networks”</vt:lpstr>
      <vt:lpstr>Figures of Each Type of Network</vt:lpstr>
      <vt:lpstr>Defining Connectivity</vt:lpstr>
      <vt:lpstr>Reliability</vt:lpstr>
      <vt:lpstr>Origins of Packet Switching</vt:lpstr>
      <vt:lpstr>Idea: Message Blocks (“Packets”)</vt:lpstr>
      <vt:lpstr>ARPAnet plan Rough sketch by Larry Roberts, late 1960s. </vt:lpstr>
      <vt:lpstr>International Networking</vt:lpstr>
      <vt:lpstr>PowerPoint Presentation</vt:lpstr>
      <vt:lpstr>Towards an Internet</vt:lpstr>
      <vt:lpstr>Inter-networks Demonstration, 1977</vt:lpstr>
      <vt:lpstr>The Design Goals of Internet, v1</vt:lpstr>
      <vt:lpstr>Interconnection Pre-1995</vt:lpstr>
      <vt:lpstr>Interconnection Circa 1995</vt:lpstr>
      <vt:lpstr>Interconnection Today</vt:lpstr>
      <vt:lpstr>IPv4 Addresses: Networks of Networks</vt:lpstr>
      <vt:lpstr>HTTP Basics (Overview)</vt:lpstr>
      <vt:lpstr>What is a Content Distribution Network?</vt:lpstr>
      <vt:lpstr>What is a Content Distribution Network</vt:lpstr>
      <vt:lpstr>Content Distribution Network</vt:lpstr>
      <vt:lpstr>Cybersecurity: Denial of Service</vt:lpstr>
      <vt:lpstr>PowerPoint Presentation</vt:lpstr>
      <vt:lpstr>Threat du Jour: IoT-Based Botnets</vt:lpstr>
      <vt:lpstr>Mirai DDoS Post-Mortem</vt:lpstr>
      <vt:lpstr>Attack on Availability</vt:lpstr>
      <vt:lpstr>Routing: China’s Accidental Hijack</vt:lpstr>
      <vt:lpstr>China Hijack: Sequence of Events</vt:lpstr>
      <vt:lpstr>Other “Famous” Hijack Events</vt:lpstr>
      <vt:lpstr>Denial of Service</vt:lpstr>
      <vt:lpstr>Denial of Service: What is it?</vt:lpstr>
      <vt:lpstr>Early Denial of Service</vt:lpstr>
      <vt:lpstr>Censorship and Circumvention</vt:lpstr>
      <vt:lpstr>PowerPoint Presentation</vt:lpstr>
      <vt:lpstr>An “Old” Problem</vt:lpstr>
      <vt:lpstr>In the Beginning…</vt:lpstr>
      <vt:lpstr>Today</vt:lpstr>
      <vt:lpstr>Protocols are Not Enough!</vt:lpstr>
      <vt:lpstr>Internet Censorship is Widespread</vt:lpstr>
      <vt:lpstr>Why do Countries Censor?</vt:lpstr>
      <vt:lpstr>Conventional Internet Censorship</vt:lpstr>
      <vt:lpstr>Example: One Type of Censorship</vt:lpstr>
      <vt:lpstr>Questions</vt:lpstr>
      <vt:lpstr>Monitoring Censorship</vt:lpstr>
      <vt:lpstr>Circumvention Tools</vt:lpstr>
      <vt:lpstr>BYOI (Bring Your Own Internet)</vt:lpstr>
      <vt:lpstr>Anonymous Routing: Tor</vt:lpstr>
      <vt:lpstr>Anonymous Routing: Tor</vt:lpstr>
      <vt:lpstr>Anonymous Routing: Tor</vt:lpstr>
      <vt:lpstr>Filter Bubbles</vt:lpstr>
      <vt:lpstr>PowerPoint Presentation</vt:lpstr>
      <vt:lpstr>Personalization as  “Filter Bubble”</vt:lpstr>
      <vt:lpstr>Motivation</vt:lpstr>
      <vt:lpstr>Pollution Attack</vt:lpstr>
      <vt:lpstr>Pollution Attack</vt:lpstr>
      <vt:lpstr>Pollution Attack on Search Engine</vt:lpstr>
      <vt:lpstr>Pollution Attacks</vt:lpstr>
    </vt:vector>
  </TitlesOfParts>
  <Company>Georgia Tech</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Censorship and Circumvention</dc:title>
  <dc:creator>Nick Feamster</dc:creator>
  <cp:lastModifiedBy>Nick Feamster</cp:lastModifiedBy>
  <cp:revision>11</cp:revision>
  <dcterms:created xsi:type="dcterms:W3CDTF">2017-12-06T13:37:17Z</dcterms:created>
  <dcterms:modified xsi:type="dcterms:W3CDTF">2017-12-06T16:07:15Z</dcterms:modified>
</cp:coreProperties>
</file>